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media/image8.jpg" ContentType="image/png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050" r:id="rId2"/>
    <p:sldId id="334" r:id="rId3"/>
    <p:sldId id="635" r:id="rId4"/>
    <p:sldId id="1453" r:id="rId5"/>
    <p:sldId id="3004" r:id="rId6"/>
    <p:sldId id="611" r:id="rId7"/>
    <p:sldId id="349" r:id="rId8"/>
    <p:sldId id="3033" r:id="rId9"/>
    <p:sldId id="1317" r:id="rId10"/>
    <p:sldId id="1319" r:id="rId11"/>
    <p:sldId id="616" r:id="rId12"/>
    <p:sldId id="618" r:id="rId13"/>
    <p:sldId id="3029" r:id="rId14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73"/>
    <p:restoredTop sz="95915"/>
  </p:normalViewPr>
  <p:slideViewPr>
    <p:cSldViewPr snapToGrid="0">
      <p:cViewPr varScale="1">
        <p:scale>
          <a:sx n="111" d="100"/>
          <a:sy n="111" d="100"/>
        </p:scale>
        <p:origin x="5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t1ad-my.sharepoint.com/personal/jarmo_laaninen_st1_com/Documents/Documents/Documents/A_Global%20Energy%20and%20Climate/St1%20Energy%20Outlook/UPDATE2022/Key%20Indicator%20Datas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t1ad-my.sharepoint.com/personal/jarmo_laaninen_st1_com/Documents/Documents/Documents/A_Global%20Energy%20and%20Climate/St1%20Energy%20Outlook/UPDATE2022/Key%20Indicator%20Datas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t1ad-my.sharepoint.com/personal/jarmo_laaninen_st1_com/Documents/Documents/Documents/A_Global%20Energy%20and%20Climate/St1%20Energy%20Outlook/UPDATE2022/Key%20Indicator%20Datase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World GDP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FI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GDP!$Q$13</c:f>
              <c:strCache>
                <c:ptCount val="1"/>
                <c:pt idx="0">
                  <c:v>OECD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GDP!$O$14:$O$18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GDP!$Q$14:$Q$18</c:f>
              <c:numCache>
                <c:formatCode>#,##0</c:formatCode>
                <c:ptCount val="5"/>
                <c:pt idx="0">
                  <c:v>48.794809491241203</c:v>
                </c:pt>
                <c:pt idx="1">
                  <c:v>55.814000968408699</c:v>
                </c:pt>
                <c:pt idx="2">
                  <c:v>70.075699999999998</c:v>
                </c:pt>
                <c:pt idx="3">
                  <c:v>80.174189999999996</c:v>
                </c:pt>
                <c:pt idx="4">
                  <c:v>90.395489999999995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6C-4258-944A-CD5EC346B5F9}"/>
            </c:ext>
          </c:extLst>
        </c:ser>
        <c:ser>
          <c:idx val="2"/>
          <c:order val="1"/>
          <c:tx>
            <c:strRef>
              <c:f>GDP!$R$13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GDP!$O$14:$O$18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GDP!$R$14:$R$18</c:f>
              <c:numCache>
                <c:formatCode>#,##0</c:formatCode>
                <c:ptCount val="5"/>
                <c:pt idx="0">
                  <c:v>28.611434164585798</c:v>
                </c:pt>
                <c:pt idx="1">
                  <c:v>45.393239829761306</c:v>
                </c:pt>
                <c:pt idx="2">
                  <c:v>71.920599999999993</c:v>
                </c:pt>
                <c:pt idx="3">
                  <c:v>95.041309999999996</c:v>
                </c:pt>
                <c:pt idx="4">
                  <c:v>115.03310999999999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6C-4258-944A-CD5EC346B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86458095"/>
        <c:axId val="325294015"/>
      </c:barChart>
      <c:catAx>
        <c:axId val="1786458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325294015"/>
        <c:crosses val="autoZero"/>
        <c:auto val="1"/>
        <c:lblAlgn val="ctr"/>
        <c:lblOffset val="100"/>
        <c:noMultiLvlLbl val="0"/>
      </c:catAx>
      <c:valAx>
        <c:axId val="325294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Trillion 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FI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786458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400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noProof="0"/>
              <a:t>World population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400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Population!$A$21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Population!$B$10:$F$10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Population!$B$21:$F$21</c:f>
              <c:numCache>
                <c:formatCode>#\ ##0.0</c:formatCode>
                <c:ptCount val="5"/>
                <c:pt idx="0">
                  <c:v>1.03930403</c:v>
                </c:pt>
                <c:pt idx="1">
                  <c:v>1.340598113</c:v>
                </c:pt>
                <c:pt idx="2">
                  <c:v>1.6883211170000001</c:v>
                </c:pt>
                <c:pt idx="3">
                  <c:v>2.0767495789999999</c:v>
                </c:pt>
                <c:pt idx="4">
                  <c:v>2.4892754389999996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91-4672-A5F3-A73D2D66F4F5}"/>
            </c:ext>
          </c:extLst>
        </c:ser>
        <c:ser>
          <c:idx val="1"/>
          <c:order val="1"/>
          <c:tx>
            <c:strRef>
              <c:f>Population!$A$22</c:f>
              <c:strCache>
                <c:ptCount val="1"/>
                <c:pt idx="0">
                  <c:v>Asia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Population!$B$10:$F$10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Population!$B$22:$F$22</c:f>
              <c:numCache>
                <c:formatCode>#\ ##0.0</c:formatCode>
                <c:ptCount val="5"/>
                <c:pt idx="0">
                  <c:v>4.2095937240000003</c:v>
                </c:pt>
                <c:pt idx="1">
                  <c:v>4.6410547860000007</c:v>
                </c:pt>
                <c:pt idx="2">
                  <c:v>4.9740918919999997</c:v>
                </c:pt>
                <c:pt idx="3">
                  <c:v>5.1889486539999998</c:v>
                </c:pt>
                <c:pt idx="4">
                  <c:v>5.2902631189999996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91-4672-A5F3-A73D2D66F4F5}"/>
            </c:ext>
          </c:extLst>
        </c:ser>
        <c:ser>
          <c:idx val="2"/>
          <c:order val="2"/>
          <c:tx>
            <c:strRef>
              <c:f>Population!$A$23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Population!$B$10:$F$10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Population!$B$23:$F$23</c:f>
              <c:numCache>
                <c:formatCode>#\ ##0.0</c:formatCode>
                <c:ptCount val="5"/>
                <c:pt idx="0">
                  <c:v>0.73641299800000004</c:v>
                </c:pt>
                <c:pt idx="1">
                  <c:v>0.74763604500000003</c:v>
                </c:pt>
                <c:pt idx="2">
                  <c:v>0.74130251899999999</c:v>
                </c:pt>
                <c:pt idx="3">
                  <c:v>0.72781062899999993</c:v>
                </c:pt>
                <c:pt idx="4">
                  <c:v>0.71048632599999995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91-4672-A5F3-A73D2D66F4F5}"/>
            </c:ext>
          </c:extLst>
        </c:ser>
        <c:ser>
          <c:idx val="3"/>
          <c:order val="3"/>
          <c:tx>
            <c:strRef>
              <c:f>Population!$A$24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Population!$B$10:$F$10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Population!$B$24:$F$24</c:f>
              <c:numCache>
                <c:formatCode>#\ ##0.0</c:formatCode>
                <c:ptCount val="5"/>
                <c:pt idx="0">
                  <c:v>0.97151283600000005</c:v>
                </c:pt>
                <c:pt idx="1">
                  <c:v>1.0655097849999999</c:v>
                </c:pt>
                <c:pt idx="2">
                  <c:v>1.1447718429999998</c:v>
                </c:pt>
                <c:pt idx="3">
                  <c:v>1.20533852</c:v>
                </c:pt>
                <c:pt idx="4">
                  <c:v>1.245009016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91-4672-A5F3-A73D2D66F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544543"/>
        <c:axId val="293700975"/>
      </c:barChart>
      <c:catAx>
        <c:axId val="82544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293700975"/>
        <c:crosses val="autoZero"/>
        <c:auto val="1"/>
        <c:lblAlgn val="ctr"/>
        <c:lblOffset val="100"/>
        <c:noMultiLvlLbl val="0"/>
      </c:catAx>
      <c:valAx>
        <c:axId val="293700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Billion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FI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82544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World Energy Supply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'Energy Supply'!$A$18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'Energy Supply'!$B$17:$F$17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'Energy Supply'!$B$18:$F$18</c:f>
              <c:numCache>
                <c:formatCode>#,##0</c:formatCode>
                <c:ptCount val="5"/>
                <c:pt idx="0">
                  <c:v>4109.7479999999996</c:v>
                </c:pt>
                <c:pt idx="1">
                  <c:v>4093.0320000000002</c:v>
                </c:pt>
                <c:pt idx="2">
                  <c:v>4740.18</c:v>
                </c:pt>
                <c:pt idx="3">
                  <c:v>4766.4480000000003</c:v>
                </c:pt>
                <c:pt idx="4">
                  <c:v>4735.4040000000005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2C-4A76-9F3F-35BBDF572193}"/>
            </c:ext>
          </c:extLst>
        </c:ser>
        <c:ser>
          <c:idx val="1"/>
          <c:order val="1"/>
          <c:tx>
            <c:strRef>
              <c:f>'Energy Supply'!$A$19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'Energy Supply'!$B$17:$F$17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'Energy Supply'!$B$19:$F$19</c:f>
              <c:numCache>
                <c:formatCode>#,##0</c:formatCode>
                <c:ptCount val="5"/>
                <c:pt idx="0">
                  <c:v>3653.64</c:v>
                </c:pt>
                <c:pt idx="1">
                  <c:v>3720.5039999999999</c:v>
                </c:pt>
                <c:pt idx="2">
                  <c:v>3591.5519999999997</c:v>
                </c:pt>
                <c:pt idx="3">
                  <c:v>3192.7559999999999</c:v>
                </c:pt>
                <c:pt idx="4">
                  <c:v>2813.0640000000003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2C-4A76-9F3F-35BBDF572193}"/>
            </c:ext>
          </c:extLst>
        </c:ser>
        <c:ser>
          <c:idx val="2"/>
          <c:order val="2"/>
          <c:tx>
            <c:strRef>
              <c:f>'Energy Supply'!$A$20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'Energy Supply'!$B$17:$F$17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'Energy Supply'!$B$20:$F$20</c:f>
              <c:numCache>
                <c:formatCode>#,##0</c:formatCode>
                <c:ptCount val="5"/>
                <c:pt idx="0">
                  <c:v>2750.9760000000001</c:v>
                </c:pt>
                <c:pt idx="1">
                  <c:v>3321.7080000000001</c:v>
                </c:pt>
                <c:pt idx="2">
                  <c:v>3746.7719999999999</c:v>
                </c:pt>
                <c:pt idx="3">
                  <c:v>4042.884</c:v>
                </c:pt>
                <c:pt idx="4">
                  <c:v>4190.9399999999996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2C-4A76-9F3F-35BBDF572193}"/>
            </c:ext>
          </c:extLst>
        </c:ser>
        <c:ser>
          <c:idx val="3"/>
          <c:order val="3"/>
          <c:tx>
            <c:strRef>
              <c:f>'Energy Supply'!$A$21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'Energy Supply'!$B$17:$F$17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'Energy Supply'!$B$21:$F$21</c:f>
              <c:numCache>
                <c:formatCode>#,##0</c:formatCode>
                <c:ptCount val="5"/>
                <c:pt idx="0">
                  <c:v>718.78800000000001</c:v>
                </c:pt>
                <c:pt idx="1">
                  <c:v>702.072</c:v>
                </c:pt>
                <c:pt idx="2">
                  <c:v>811.92</c:v>
                </c:pt>
                <c:pt idx="3">
                  <c:v>916.99199999999996</c:v>
                </c:pt>
                <c:pt idx="4">
                  <c:v>967.14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2C-4A76-9F3F-35BBDF572193}"/>
            </c:ext>
          </c:extLst>
        </c:ser>
        <c:ser>
          <c:idx val="4"/>
          <c:order val="4"/>
          <c:tx>
            <c:strRef>
              <c:f>'Energy Supply'!$A$22</c:f>
              <c:strCache>
                <c:ptCount val="1"/>
                <c:pt idx="0">
                  <c:v>Renewables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'Energy Supply'!$B$17:$F$17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'Energy Supply'!$B$22:$F$22</c:f>
              <c:numCache>
                <c:formatCode>#,##0</c:formatCode>
                <c:ptCount val="5"/>
                <c:pt idx="0">
                  <c:v>1764.732</c:v>
                </c:pt>
                <c:pt idx="1">
                  <c:v>2211.288</c:v>
                </c:pt>
                <c:pt idx="2">
                  <c:v>3104.4000000000005</c:v>
                </c:pt>
                <c:pt idx="3">
                  <c:v>4109.7479999999996</c:v>
                </c:pt>
                <c:pt idx="4">
                  <c:v>5007.6359999999986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2C-4A76-9F3F-35BBDF5721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4374431"/>
        <c:axId val="319538143"/>
      </c:barChart>
      <c:catAx>
        <c:axId val="284374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319538143"/>
        <c:crosses val="autoZero"/>
        <c:auto val="1"/>
        <c:lblAlgn val="ctr"/>
        <c:lblOffset val="100"/>
        <c:noMultiLvlLbl val="0"/>
      </c:catAx>
      <c:valAx>
        <c:axId val="319538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Mtoe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FI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284374431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B1D09E-0091-4AB4-8D8F-EBE6268CCA6E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21FAD15-F4E9-4654-9E41-26982180C8D7}">
      <dgm:prSet phldrT="[Text]"/>
      <dgm:spPr>
        <a:gradFill flip="none" rotWithShape="1">
          <a:gsLst>
            <a:gs pos="0">
              <a:srgbClr val="000082"/>
            </a:gs>
            <a:gs pos="45000">
              <a:srgbClr val="66008F"/>
            </a:gs>
            <a:gs pos="53000">
              <a:srgbClr val="BA0066"/>
            </a:gs>
            <a:gs pos="98000">
              <a:srgbClr val="FF0000"/>
            </a:gs>
            <a:gs pos="100000">
              <a:srgbClr val="FF8200"/>
            </a:gs>
          </a:gsLst>
          <a:lin ang="10800000" scaled="1"/>
          <a:tileRect/>
        </a:gradFill>
      </dgm:spPr>
      <dgm:t>
        <a:bodyPr/>
        <a:lstStyle/>
        <a:p>
          <a:r>
            <a:rPr lang="en-GB" b="1" dirty="0"/>
            <a:t>Applied Research</a:t>
          </a:r>
        </a:p>
      </dgm:t>
    </dgm:pt>
    <dgm:pt modelId="{9FC8CD8C-A016-4B59-A1F4-0C5BF87D0392}" type="parTrans" cxnId="{6ED4CB69-8EA6-4946-B7B1-616A6FBE6EC9}">
      <dgm:prSet/>
      <dgm:spPr/>
      <dgm:t>
        <a:bodyPr/>
        <a:lstStyle/>
        <a:p>
          <a:endParaRPr lang="en-GB"/>
        </a:p>
      </dgm:t>
    </dgm:pt>
    <dgm:pt modelId="{ACC508DF-3FDD-4A36-A92B-3B18583DB581}" type="sibTrans" cxnId="{6ED4CB69-8EA6-4946-B7B1-616A6FBE6EC9}">
      <dgm:prSet/>
      <dgm:spPr/>
      <dgm:t>
        <a:bodyPr/>
        <a:lstStyle/>
        <a:p>
          <a:endParaRPr lang="en-GB"/>
        </a:p>
      </dgm:t>
    </dgm:pt>
    <dgm:pt modelId="{5D39C1E3-34E0-42AD-A9CD-76FE2DC41A46}">
      <dgm:prSet phldrT="[Text]"/>
      <dgm:spPr>
        <a:solidFill>
          <a:schemeClr val="tx2"/>
        </a:solidFill>
      </dgm:spPr>
      <dgm:t>
        <a:bodyPr/>
        <a:lstStyle/>
        <a:p>
          <a:r>
            <a:rPr lang="en-GB" b="1" dirty="0"/>
            <a:t>Innovations</a:t>
          </a:r>
        </a:p>
      </dgm:t>
    </dgm:pt>
    <dgm:pt modelId="{2DCC7CFA-2F8F-457E-A4E5-D51F356CB5B9}" type="parTrans" cxnId="{2F7BA176-43C1-469A-B0B1-F765F518ED21}">
      <dgm:prSet/>
      <dgm:spPr/>
      <dgm:t>
        <a:bodyPr/>
        <a:lstStyle/>
        <a:p>
          <a:endParaRPr lang="en-GB"/>
        </a:p>
      </dgm:t>
    </dgm:pt>
    <dgm:pt modelId="{4EE8F731-1E51-4886-99B2-AF51B8C6C866}" type="sibTrans" cxnId="{2F7BA176-43C1-469A-B0B1-F765F518ED21}">
      <dgm:prSet/>
      <dgm:spPr/>
      <dgm:t>
        <a:bodyPr/>
        <a:lstStyle/>
        <a:p>
          <a:endParaRPr lang="en-GB"/>
        </a:p>
      </dgm:t>
    </dgm:pt>
    <dgm:pt modelId="{0239D51D-E84C-4F2B-B6A7-EBF82EA407AD}">
      <dgm:prSet phldrT="[Text]"/>
      <dgm:spPr>
        <a:solidFill>
          <a:srgbClr val="00B050"/>
        </a:solidFill>
      </dgm:spPr>
      <dgm:t>
        <a:bodyPr/>
        <a:lstStyle/>
        <a:p>
          <a:r>
            <a:rPr lang="en-GB" b="1" dirty="0"/>
            <a:t>Society</a:t>
          </a:r>
        </a:p>
      </dgm:t>
    </dgm:pt>
    <dgm:pt modelId="{EF109A0E-5F02-450A-AAC5-07BC342C4342}" type="parTrans" cxnId="{8F8D6A5A-D418-4267-99E5-5D7224255DB9}">
      <dgm:prSet/>
      <dgm:spPr/>
      <dgm:t>
        <a:bodyPr/>
        <a:lstStyle/>
        <a:p>
          <a:endParaRPr lang="en-GB"/>
        </a:p>
      </dgm:t>
    </dgm:pt>
    <dgm:pt modelId="{7805C491-48AB-4F61-A6D9-0BB15265ADC1}" type="sibTrans" cxnId="{8F8D6A5A-D418-4267-99E5-5D7224255DB9}">
      <dgm:prSet/>
      <dgm:spPr/>
      <dgm:t>
        <a:bodyPr/>
        <a:lstStyle/>
        <a:p>
          <a:endParaRPr lang="en-GB"/>
        </a:p>
      </dgm:t>
    </dgm:pt>
    <dgm:pt modelId="{046A6ECA-B1C0-45C1-8EB7-09E456489E60}">
      <dgm:prSet phldrT="[Text]"/>
      <dgm:spPr>
        <a:solidFill>
          <a:srgbClr val="00B050"/>
        </a:solidFill>
      </dgm:spPr>
      <dgm:t>
        <a:bodyPr/>
        <a:lstStyle/>
        <a:p>
          <a:r>
            <a:rPr lang="en-GB" b="1" dirty="0"/>
            <a:t>Policy</a:t>
          </a:r>
        </a:p>
      </dgm:t>
    </dgm:pt>
    <dgm:pt modelId="{CCA9F6D7-E51B-4893-A5FC-EE716AC57C77}" type="parTrans" cxnId="{CA71A51C-B6BD-47DD-A855-647C0DB5B4D5}">
      <dgm:prSet/>
      <dgm:spPr/>
      <dgm:t>
        <a:bodyPr/>
        <a:lstStyle/>
        <a:p>
          <a:endParaRPr lang="en-GB"/>
        </a:p>
      </dgm:t>
    </dgm:pt>
    <dgm:pt modelId="{64084DAE-FD10-41FC-BCEC-8CB7B6738C23}" type="sibTrans" cxnId="{CA71A51C-B6BD-47DD-A855-647C0DB5B4D5}">
      <dgm:prSet/>
      <dgm:spPr/>
      <dgm:t>
        <a:bodyPr/>
        <a:lstStyle/>
        <a:p>
          <a:endParaRPr lang="en-GB"/>
        </a:p>
      </dgm:t>
    </dgm:pt>
    <dgm:pt modelId="{CACCFAFF-7807-4D19-BF19-A5863B2FE773}">
      <dgm:prSet phldrT="[Text]"/>
      <dgm:spPr>
        <a:solidFill>
          <a:srgbClr val="FF0000"/>
        </a:solidFill>
      </dgm:spPr>
      <dgm:t>
        <a:bodyPr/>
        <a:lstStyle/>
        <a:p>
          <a:r>
            <a:rPr lang="en-GB" b="1" dirty="0"/>
            <a:t>Basic Research</a:t>
          </a:r>
        </a:p>
      </dgm:t>
    </dgm:pt>
    <dgm:pt modelId="{122E9E55-B0B4-4148-927B-94833AFDFF40}" type="parTrans" cxnId="{1F347AE4-9E59-4E7D-9433-3624A359194A}">
      <dgm:prSet/>
      <dgm:spPr/>
      <dgm:t>
        <a:bodyPr/>
        <a:lstStyle/>
        <a:p>
          <a:endParaRPr lang="en-GB"/>
        </a:p>
      </dgm:t>
    </dgm:pt>
    <dgm:pt modelId="{C94BC134-EC22-4B66-9A9E-318205C494C3}" type="sibTrans" cxnId="{1F347AE4-9E59-4E7D-9433-3624A359194A}">
      <dgm:prSet/>
      <dgm:spPr/>
      <dgm:t>
        <a:bodyPr/>
        <a:lstStyle/>
        <a:p>
          <a:endParaRPr lang="en-GB"/>
        </a:p>
      </dgm:t>
    </dgm:pt>
    <dgm:pt modelId="{650EBFA6-C607-4D3B-BFC4-8D194827A3FC}" type="pres">
      <dgm:prSet presAssocID="{89B1D09E-0091-4AB4-8D8F-EBE6268CCA6E}" presName="Name0" presStyleCnt="0">
        <dgm:presLayoutVars>
          <dgm:dir/>
          <dgm:resizeHandles val="exact"/>
        </dgm:presLayoutVars>
      </dgm:prSet>
      <dgm:spPr/>
    </dgm:pt>
    <dgm:pt modelId="{C13E3573-892C-4CFB-8100-55F68C6E1E93}" type="pres">
      <dgm:prSet presAssocID="{89B1D09E-0091-4AB4-8D8F-EBE6268CCA6E}" presName="cycle" presStyleCnt="0"/>
      <dgm:spPr/>
    </dgm:pt>
    <dgm:pt modelId="{97FD6A3C-B83A-43BD-B375-6234721A37E7}" type="pres">
      <dgm:prSet presAssocID="{A21FAD15-F4E9-4654-9E41-26982180C8D7}" presName="nodeFirstNode" presStyleLbl="node1" presStyleIdx="0" presStyleCnt="5">
        <dgm:presLayoutVars>
          <dgm:bulletEnabled val="1"/>
        </dgm:presLayoutVars>
      </dgm:prSet>
      <dgm:spPr/>
    </dgm:pt>
    <dgm:pt modelId="{8908B62A-2FAF-4ECE-9D8D-F476831C5A46}" type="pres">
      <dgm:prSet presAssocID="{ACC508DF-3FDD-4A36-A92B-3B18583DB581}" presName="sibTransFirstNode" presStyleLbl="bgShp" presStyleIdx="0" presStyleCnt="1"/>
      <dgm:spPr/>
    </dgm:pt>
    <dgm:pt modelId="{93FCC076-FAAF-41BF-AF80-49AEE492DF5C}" type="pres">
      <dgm:prSet presAssocID="{5D39C1E3-34E0-42AD-A9CD-76FE2DC41A46}" presName="nodeFollowingNodes" presStyleLbl="node1" presStyleIdx="1" presStyleCnt="5">
        <dgm:presLayoutVars>
          <dgm:bulletEnabled val="1"/>
        </dgm:presLayoutVars>
      </dgm:prSet>
      <dgm:spPr/>
    </dgm:pt>
    <dgm:pt modelId="{B1196E3B-EEE2-42E1-A651-CB7438E154C3}" type="pres">
      <dgm:prSet presAssocID="{0239D51D-E84C-4F2B-B6A7-EBF82EA407AD}" presName="nodeFollowingNodes" presStyleLbl="node1" presStyleIdx="2" presStyleCnt="5">
        <dgm:presLayoutVars>
          <dgm:bulletEnabled val="1"/>
        </dgm:presLayoutVars>
      </dgm:prSet>
      <dgm:spPr/>
    </dgm:pt>
    <dgm:pt modelId="{1C405F78-F37B-4DE9-808B-836C2AE645A2}" type="pres">
      <dgm:prSet presAssocID="{046A6ECA-B1C0-45C1-8EB7-09E456489E60}" presName="nodeFollowingNodes" presStyleLbl="node1" presStyleIdx="3" presStyleCnt="5">
        <dgm:presLayoutVars>
          <dgm:bulletEnabled val="1"/>
        </dgm:presLayoutVars>
      </dgm:prSet>
      <dgm:spPr/>
    </dgm:pt>
    <dgm:pt modelId="{2330C4F6-9F37-4074-BF61-551BB1CC27E7}" type="pres">
      <dgm:prSet presAssocID="{CACCFAFF-7807-4D19-BF19-A5863B2FE773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CA71A51C-B6BD-47DD-A855-647C0DB5B4D5}" srcId="{89B1D09E-0091-4AB4-8D8F-EBE6268CCA6E}" destId="{046A6ECA-B1C0-45C1-8EB7-09E456489E60}" srcOrd="3" destOrd="0" parTransId="{CCA9F6D7-E51B-4893-A5FC-EE716AC57C77}" sibTransId="{64084DAE-FD10-41FC-BCEC-8CB7B6738C23}"/>
    <dgm:cxn modelId="{BFB6B729-4DAF-D249-83BD-9638F0D6013F}" type="presOf" srcId="{046A6ECA-B1C0-45C1-8EB7-09E456489E60}" destId="{1C405F78-F37B-4DE9-808B-836C2AE645A2}" srcOrd="0" destOrd="0" presId="urn:microsoft.com/office/officeart/2005/8/layout/cycle3"/>
    <dgm:cxn modelId="{8F8D6A5A-D418-4267-99E5-5D7224255DB9}" srcId="{89B1D09E-0091-4AB4-8D8F-EBE6268CCA6E}" destId="{0239D51D-E84C-4F2B-B6A7-EBF82EA407AD}" srcOrd="2" destOrd="0" parTransId="{EF109A0E-5F02-450A-AAC5-07BC342C4342}" sibTransId="{7805C491-48AB-4F61-A6D9-0BB15265ADC1}"/>
    <dgm:cxn modelId="{6ED4CB69-8EA6-4946-B7B1-616A6FBE6EC9}" srcId="{89B1D09E-0091-4AB4-8D8F-EBE6268CCA6E}" destId="{A21FAD15-F4E9-4654-9E41-26982180C8D7}" srcOrd="0" destOrd="0" parTransId="{9FC8CD8C-A016-4B59-A1F4-0C5BF87D0392}" sibTransId="{ACC508DF-3FDD-4A36-A92B-3B18583DB581}"/>
    <dgm:cxn modelId="{2F7BA176-43C1-469A-B0B1-F765F518ED21}" srcId="{89B1D09E-0091-4AB4-8D8F-EBE6268CCA6E}" destId="{5D39C1E3-34E0-42AD-A9CD-76FE2DC41A46}" srcOrd="1" destOrd="0" parTransId="{2DCC7CFA-2F8F-457E-A4E5-D51F356CB5B9}" sibTransId="{4EE8F731-1E51-4886-99B2-AF51B8C6C866}"/>
    <dgm:cxn modelId="{D6105C9E-537E-8C43-B018-85E51D217575}" type="presOf" srcId="{5D39C1E3-34E0-42AD-A9CD-76FE2DC41A46}" destId="{93FCC076-FAAF-41BF-AF80-49AEE492DF5C}" srcOrd="0" destOrd="0" presId="urn:microsoft.com/office/officeart/2005/8/layout/cycle3"/>
    <dgm:cxn modelId="{4DA8D7B5-1D72-E049-993A-C7E32EDF456A}" type="presOf" srcId="{CACCFAFF-7807-4D19-BF19-A5863B2FE773}" destId="{2330C4F6-9F37-4074-BF61-551BB1CC27E7}" srcOrd="0" destOrd="0" presId="urn:microsoft.com/office/officeart/2005/8/layout/cycle3"/>
    <dgm:cxn modelId="{5ECA4BC6-D48F-1C48-97D8-03C3966EB5B7}" type="presOf" srcId="{ACC508DF-3FDD-4A36-A92B-3B18583DB581}" destId="{8908B62A-2FAF-4ECE-9D8D-F476831C5A46}" srcOrd="0" destOrd="0" presId="urn:microsoft.com/office/officeart/2005/8/layout/cycle3"/>
    <dgm:cxn modelId="{1F347AE4-9E59-4E7D-9433-3624A359194A}" srcId="{89B1D09E-0091-4AB4-8D8F-EBE6268CCA6E}" destId="{CACCFAFF-7807-4D19-BF19-A5863B2FE773}" srcOrd="4" destOrd="0" parTransId="{122E9E55-B0B4-4148-927B-94833AFDFF40}" sibTransId="{C94BC134-EC22-4B66-9A9E-318205C494C3}"/>
    <dgm:cxn modelId="{F5FCB6F2-A4DD-0742-9F98-54E0AD82CDD0}" type="presOf" srcId="{0239D51D-E84C-4F2B-B6A7-EBF82EA407AD}" destId="{B1196E3B-EEE2-42E1-A651-CB7438E154C3}" srcOrd="0" destOrd="0" presId="urn:microsoft.com/office/officeart/2005/8/layout/cycle3"/>
    <dgm:cxn modelId="{A7A12CF9-E4A3-2549-8E00-63E5E9F1E360}" type="presOf" srcId="{A21FAD15-F4E9-4654-9E41-26982180C8D7}" destId="{97FD6A3C-B83A-43BD-B375-6234721A37E7}" srcOrd="0" destOrd="0" presId="urn:microsoft.com/office/officeart/2005/8/layout/cycle3"/>
    <dgm:cxn modelId="{6B09D9FC-3649-4349-A0B5-A9CFB18ABCD5}" type="presOf" srcId="{89B1D09E-0091-4AB4-8D8F-EBE6268CCA6E}" destId="{650EBFA6-C607-4D3B-BFC4-8D194827A3FC}" srcOrd="0" destOrd="0" presId="urn:microsoft.com/office/officeart/2005/8/layout/cycle3"/>
    <dgm:cxn modelId="{BD88B3E1-06B9-1A49-A75A-BE5E323CCDCF}" type="presParOf" srcId="{650EBFA6-C607-4D3B-BFC4-8D194827A3FC}" destId="{C13E3573-892C-4CFB-8100-55F68C6E1E93}" srcOrd="0" destOrd="0" presId="urn:microsoft.com/office/officeart/2005/8/layout/cycle3"/>
    <dgm:cxn modelId="{FF102684-1930-8F4A-81F5-3944ED5D3B3B}" type="presParOf" srcId="{C13E3573-892C-4CFB-8100-55F68C6E1E93}" destId="{97FD6A3C-B83A-43BD-B375-6234721A37E7}" srcOrd="0" destOrd="0" presId="urn:microsoft.com/office/officeart/2005/8/layout/cycle3"/>
    <dgm:cxn modelId="{8FC38763-FE84-5B42-9079-AA182F2153E9}" type="presParOf" srcId="{C13E3573-892C-4CFB-8100-55F68C6E1E93}" destId="{8908B62A-2FAF-4ECE-9D8D-F476831C5A46}" srcOrd="1" destOrd="0" presId="urn:microsoft.com/office/officeart/2005/8/layout/cycle3"/>
    <dgm:cxn modelId="{381072CB-9EF4-EC42-A90B-6CB075B451A5}" type="presParOf" srcId="{C13E3573-892C-4CFB-8100-55F68C6E1E93}" destId="{93FCC076-FAAF-41BF-AF80-49AEE492DF5C}" srcOrd="2" destOrd="0" presId="urn:microsoft.com/office/officeart/2005/8/layout/cycle3"/>
    <dgm:cxn modelId="{F964250D-6A5E-6A4A-84DC-A8676087FE79}" type="presParOf" srcId="{C13E3573-892C-4CFB-8100-55F68C6E1E93}" destId="{B1196E3B-EEE2-42E1-A651-CB7438E154C3}" srcOrd="3" destOrd="0" presId="urn:microsoft.com/office/officeart/2005/8/layout/cycle3"/>
    <dgm:cxn modelId="{4F8A45CE-1175-4549-8E7A-C68CFCF24101}" type="presParOf" srcId="{C13E3573-892C-4CFB-8100-55F68C6E1E93}" destId="{1C405F78-F37B-4DE9-808B-836C2AE645A2}" srcOrd="4" destOrd="0" presId="urn:microsoft.com/office/officeart/2005/8/layout/cycle3"/>
    <dgm:cxn modelId="{612F987A-6257-9542-9D55-183E018D3A4F}" type="presParOf" srcId="{C13E3573-892C-4CFB-8100-55F68C6E1E93}" destId="{2330C4F6-9F37-4074-BF61-551BB1CC27E7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F6C524-FA48-4564-9617-C22DD883C269}" type="doc">
      <dgm:prSet loTypeId="urn:microsoft.com/office/officeart/2005/8/layout/cycle5" loCatId="cycle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17BBB50-3B71-486C-BBBF-1845B0CF180B}">
      <dgm:prSet phldrT="[Text]"/>
      <dgm:spPr/>
      <dgm:t>
        <a:bodyPr/>
        <a:lstStyle/>
        <a:p>
          <a:pPr algn="ctr"/>
          <a:r>
            <a:rPr lang="en-US" dirty="0"/>
            <a:t>Clouds</a:t>
          </a:r>
          <a:br>
            <a:rPr lang="en-US" dirty="0"/>
          </a:br>
          <a:r>
            <a:rPr lang="en-US" b="1" dirty="0"/>
            <a:t>aerosol effects</a:t>
          </a:r>
          <a:br>
            <a:rPr lang="en-US" dirty="0"/>
          </a:br>
          <a:r>
            <a:rPr lang="en-US" dirty="0"/>
            <a:t>+ 6 %  </a:t>
          </a:r>
        </a:p>
      </dgm:t>
    </dgm:pt>
    <dgm:pt modelId="{D7ED755F-569B-4C74-BDE4-4F3C75F43F8D}" type="parTrans" cxnId="{1C241BA5-B35D-4BE7-A45E-0BC3476188DC}">
      <dgm:prSet/>
      <dgm:spPr/>
      <dgm:t>
        <a:bodyPr/>
        <a:lstStyle/>
        <a:p>
          <a:pPr algn="l"/>
          <a:endParaRPr lang="en-US"/>
        </a:p>
      </dgm:t>
    </dgm:pt>
    <dgm:pt modelId="{7A5504C2-B2CC-4796-9664-1E88638BEB2E}" type="sibTrans" cxnId="{1C241BA5-B35D-4BE7-A45E-0BC3476188DC}">
      <dgm:prSet/>
      <dgm:spPr/>
      <dgm:t>
        <a:bodyPr/>
        <a:lstStyle/>
        <a:p>
          <a:pPr algn="l"/>
          <a:endParaRPr lang="en-US"/>
        </a:p>
      </dgm:t>
    </dgm:pt>
    <dgm:pt modelId="{D357BD8A-9C62-4708-9FC6-9D41250962FE}">
      <dgm:prSet phldrT="[Text]"/>
      <dgm:spPr/>
      <dgm:t>
        <a:bodyPr/>
        <a:lstStyle/>
        <a:p>
          <a:pPr algn="ctr"/>
          <a:r>
            <a:rPr lang="en-US" dirty="0"/>
            <a:t>Diffuse radiation</a:t>
          </a:r>
        </a:p>
        <a:p>
          <a:pPr algn="ctr"/>
          <a:r>
            <a:rPr lang="en-US" dirty="0"/>
            <a:t>Global Radiation</a:t>
          </a:r>
        </a:p>
        <a:p>
          <a:pPr algn="ctr"/>
          <a:r>
            <a:rPr lang="en-US" dirty="0"/>
            <a:t>+ 1.5 %</a:t>
          </a:r>
        </a:p>
      </dgm:t>
    </dgm:pt>
    <dgm:pt modelId="{3B8214A4-54AD-4CC2-AED6-FB8B761DF68B}" type="parTrans" cxnId="{A941850F-A8FC-4018-A8F5-E92AC823EA43}">
      <dgm:prSet/>
      <dgm:spPr/>
      <dgm:t>
        <a:bodyPr/>
        <a:lstStyle/>
        <a:p>
          <a:pPr algn="l"/>
          <a:endParaRPr lang="en-US"/>
        </a:p>
      </dgm:t>
    </dgm:pt>
    <dgm:pt modelId="{B2D9CCF0-986E-4EF2-BEDE-131FBEF8B783}" type="sibTrans" cxnId="{A941850F-A8FC-4018-A8F5-E92AC823EA43}">
      <dgm:prSet/>
      <dgm:spPr/>
      <dgm:t>
        <a:bodyPr/>
        <a:lstStyle/>
        <a:p>
          <a:pPr algn="l"/>
          <a:endParaRPr lang="en-US"/>
        </a:p>
      </dgm:t>
    </dgm:pt>
    <dgm:pt modelId="{D72CCEC7-0AB9-4B68-A01C-8366CDEFDB1E}">
      <dgm:prSet phldrT="[Text]"/>
      <dgm:spPr/>
      <dgm:t>
        <a:bodyPr/>
        <a:lstStyle/>
        <a:p>
          <a:pPr algn="ctr"/>
          <a:r>
            <a:rPr lang="en-US" dirty="0"/>
            <a:t>Photosynthesis</a:t>
          </a:r>
          <a:br>
            <a:rPr lang="en-US" dirty="0"/>
          </a:br>
          <a:r>
            <a:rPr lang="en-US" b="1" dirty="0"/>
            <a:t>Carbon sink</a:t>
          </a:r>
          <a:endParaRPr lang="en-US" dirty="0"/>
        </a:p>
      </dgm:t>
    </dgm:pt>
    <dgm:pt modelId="{FE4D4AAC-5171-4E84-B82A-95A89BE277B2}" type="parTrans" cxnId="{A9E49C1A-1B98-4F3E-9509-27862BD84009}">
      <dgm:prSet/>
      <dgm:spPr/>
      <dgm:t>
        <a:bodyPr/>
        <a:lstStyle/>
        <a:p>
          <a:pPr algn="l"/>
          <a:endParaRPr lang="en-US"/>
        </a:p>
      </dgm:t>
    </dgm:pt>
    <dgm:pt modelId="{5A121566-469D-45E8-90F2-973CC0A802D9}" type="sibTrans" cxnId="{A9E49C1A-1B98-4F3E-9509-27862BD84009}">
      <dgm:prSet/>
      <dgm:spPr/>
      <dgm:t>
        <a:bodyPr/>
        <a:lstStyle/>
        <a:p>
          <a:pPr algn="l"/>
          <a:endParaRPr lang="en-US"/>
        </a:p>
      </dgm:t>
    </dgm:pt>
    <dgm:pt modelId="{450E0D6D-F986-4221-949F-9638410385B2}">
      <dgm:prSet phldrT="[Text]"/>
      <dgm:spPr/>
      <dgm:t>
        <a:bodyPr/>
        <a:lstStyle/>
        <a:p>
          <a:pPr algn="ctr"/>
          <a:r>
            <a:rPr lang="en-US" dirty="0"/>
            <a:t>Volatile organic compounds</a:t>
          </a:r>
        </a:p>
        <a:p>
          <a:pPr algn="ctr"/>
          <a:r>
            <a:rPr lang="en-US" dirty="0"/>
            <a:t>+ 6 </a:t>
          </a:r>
          <a:r>
            <a:rPr lang="en-US" b="1" dirty="0"/>
            <a:t>%</a:t>
          </a:r>
        </a:p>
      </dgm:t>
    </dgm:pt>
    <dgm:pt modelId="{DF8BFE31-6DF9-4332-9746-EACCEE99234D}" type="parTrans" cxnId="{1B278B05-ABE9-4419-8C7B-DBDC81DB3BB6}">
      <dgm:prSet/>
      <dgm:spPr/>
      <dgm:t>
        <a:bodyPr/>
        <a:lstStyle/>
        <a:p>
          <a:pPr algn="l"/>
          <a:endParaRPr lang="en-US"/>
        </a:p>
      </dgm:t>
    </dgm:pt>
    <dgm:pt modelId="{8B2D2C79-947A-4BDF-82D3-296155F0998B}" type="sibTrans" cxnId="{1B278B05-ABE9-4419-8C7B-DBDC81DB3BB6}">
      <dgm:prSet/>
      <dgm:spPr/>
      <dgm:t>
        <a:bodyPr/>
        <a:lstStyle/>
        <a:p>
          <a:pPr algn="l"/>
          <a:endParaRPr lang="en-US"/>
        </a:p>
      </dgm:t>
    </dgm:pt>
    <dgm:pt modelId="{47DF3DB5-BD12-4BD0-8349-53519F9A1113}" type="pres">
      <dgm:prSet presAssocID="{C2F6C524-FA48-4564-9617-C22DD883C269}" presName="cycle" presStyleCnt="0">
        <dgm:presLayoutVars>
          <dgm:dir/>
          <dgm:resizeHandles val="exact"/>
        </dgm:presLayoutVars>
      </dgm:prSet>
      <dgm:spPr/>
    </dgm:pt>
    <dgm:pt modelId="{163D1161-1CFC-42EF-B323-42B9493930BA}" type="pres">
      <dgm:prSet presAssocID="{E17BBB50-3B71-486C-BBBF-1845B0CF180B}" presName="node" presStyleLbl="node1" presStyleIdx="0" presStyleCnt="4">
        <dgm:presLayoutVars>
          <dgm:bulletEnabled val="1"/>
        </dgm:presLayoutVars>
      </dgm:prSet>
      <dgm:spPr/>
    </dgm:pt>
    <dgm:pt modelId="{A72E5B82-E22A-42FA-B88D-5149547AB569}" type="pres">
      <dgm:prSet presAssocID="{E17BBB50-3B71-486C-BBBF-1845B0CF180B}" presName="spNode" presStyleCnt="0"/>
      <dgm:spPr/>
    </dgm:pt>
    <dgm:pt modelId="{54B3CEA8-47F7-4687-A2AC-76EFCE3AB6DE}" type="pres">
      <dgm:prSet presAssocID="{7A5504C2-B2CC-4796-9664-1E88638BEB2E}" presName="sibTrans" presStyleLbl="sibTrans1D1" presStyleIdx="0" presStyleCnt="4"/>
      <dgm:spPr/>
    </dgm:pt>
    <dgm:pt modelId="{761E27ED-23B2-4169-AB74-9AF5EFE961C0}" type="pres">
      <dgm:prSet presAssocID="{D357BD8A-9C62-4708-9FC6-9D41250962FE}" presName="node" presStyleLbl="node1" presStyleIdx="1" presStyleCnt="4">
        <dgm:presLayoutVars>
          <dgm:bulletEnabled val="1"/>
        </dgm:presLayoutVars>
      </dgm:prSet>
      <dgm:spPr/>
    </dgm:pt>
    <dgm:pt modelId="{261EBABB-AE76-416D-99E9-81F192006DF3}" type="pres">
      <dgm:prSet presAssocID="{D357BD8A-9C62-4708-9FC6-9D41250962FE}" presName="spNode" presStyleCnt="0"/>
      <dgm:spPr/>
    </dgm:pt>
    <dgm:pt modelId="{A85CD061-0DD4-49C2-BF20-3775C6258405}" type="pres">
      <dgm:prSet presAssocID="{B2D9CCF0-986E-4EF2-BEDE-131FBEF8B783}" presName="sibTrans" presStyleLbl="sibTrans1D1" presStyleIdx="1" presStyleCnt="4"/>
      <dgm:spPr/>
    </dgm:pt>
    <dgm:pt modelId="{58ED2282-E35F-42C3-847D-66619BFB9C9D}" type="pres">
      <dgm:prSet presAssocID="{D72CCEC7-0AB9-4B68-A01C-8366CDEFDB1E}" presName="node" presStyleLbl="node1" presStyleIdx="2" presStyleCnt="4">
        <dgm:presLayoutVars>
          <dgm:bulletEnabled val="1"/>
        </dgm:presLayoutVars>
      </dgm:prSet>
      <dgm:spPr/>
    </dgm:pt>
    <dgm:pt modelId="{03FE3193-F7A3-45A2-ADAE-CE7B73C89DAB}" type="pres">
      <dgm:prSet presAssocID="{D72CCEC7-0AB9-4B68-A01C-8366CDEFDB1E}" presName="spNode" presStyleCnt="0"/>
      <dgm:spPr/>
    </dgm:pt>
    <dgm:pt modelId="{2BB4467E-1655-4D63-A8E6-9DC75E7DF09D}" type="pres">
      <dgm:prSet presAssocID="{5A121566-469D-45E8-90F2-973CC0A802D9}" presName="sibTrans" presStyleLbl="sibTrans1D1" presStyleIdx="2" presStyleCnt="4"/>
      <dgm:spPr/>
    </dgm:pt>
    <dgm:pt modelId="{3E2FE0E9-5C99-417D-B2F6-15C2D10DD3C3}" type="pres">
      <dgm:prSet presAssocID="{450E0D6D-F986-4221-949F-9638410385B2}" presName="node" presStyleLbl="node1" presStyleIdx="3" presStyleCnt="4">
        <dgm:presLayoutVars>
          <dgm:bulletEnabled val="1"/>
        </dgm:presLayoutVars>
      </dgm:prSet>
      <dgm:spPr/>
    </dgm:pt>
    <dgm:pt modelId="{0397D749-1BC8-470B-A07D-19C6CE96337B}" type="pres">
      <dgm:prSet presAssocID="{450E0D6D-F986-4221-949F-9638410385B2}" presName="spNode" presStyleCnt="0"/>
      <dgm:spPr/>
    </dgm:pt>
    <dgm:pt modelId="{77C89451-00E0-4D2A-9620-03BA64DDA1CF}" type="pres">
      <dgm:prSet presAssocID="{8B2D2C79-947A-4BDF-82D3-296155F0998B}" presName="sibTrans" presStyleLbl="sibTrans1D1" presStyleIdx="3" presStyleCnt="4"/>
      <dgm:spPr/>
    </dgm:pt>
  </dgm:ptLst>
  <dgm:cxnLst>
    <dgm:cxn modelId="{1B278B05-ABE9-4419-8C7B-DBDC81DB3BB6}" srcId="{C2F6C524-FA48-4564-9617-C22DD883C269}" destId="{450E0D6D-F986-4221-949F-9638410385B2}" srcOrd="3" destOrd="0" parTransId="{DF8BFE31-6DF9-4332-9746-EACCEE99234D}" sibTransId="{8B2D2C79-947A-4BDF-82D3-296155F0998B}"/>
    <dgm:cxn modelId="{A941850F-A8FC-4018-A8F5-E92AC823EA43}" srcId="{C2F6C524-FA48-4564-9617-C22DD883C269}" destId="{D357BD8A-9C62-4708-9FC6-9D41250962FE}" srcOrd="1" destOrd="0" parTransId="{3B8214A4-54AD-4CC2-AED6-FB8B761DF68B}" sibTransId="{B2D9CCF0-986E-4EF2-BEDE-131FBEF8B783}"/>
    <dgm:cxn modelId="{77FC6F16-84AC-E442-8FB4-8BA26885605A}" type="presOf" srcId="{7A5504C2-B2CC-4796-9664-1E88638BEB2E}" destId="{54B3CEA8-47F7-4687-A2AC-76EFCE3AB6DE}" srcOrd="0" destOrd="0" presId="urn:microsoft.com/office/officeart/2005/8/layout/cycle5"/>
    <dgm:cxn modelId="{A9E49C1A-1B98-4F3E-9509-27862BD84009}" srcId="{C2F6C524-FA48-4564-9617-C22DD883C269}" destId="{D72CCEC7-0AB9-4B68-A01C-8366CDEFDB1E}" srcOrd="2" destOrd="0" parTransId="{FE4D4AAC-5171-4E84-B82A-95A89BE277B2}" sibTransId="{5A121566-469D-45E8-90F2-973CC0A802D9}"/>
    <dgm:cxn modelId="{F9247D1E-0209-1E4A-B794-9CED952FC2D0}" type="presOf" srcId="{E17BBB50-3B71-486C-BBBF-1845B0CF180B}" destId="{163D1161-1CFC-42EF-B323-42B9493930BA}" srcOrd="0" destOrd="0" presId="urn:microsoft.com/office/officeart/2005/8/layout/cycle5"/>
    <dgm:cxn modelId="{10B04A23-BFAD-334B-A9FD-A16A3F5EE270}" type="presOf" srcId="{D357BD8A-9C62-4708-9FC6-9D41250962FE}" destId="{761E27ED-23B2-4169-AB74-9AF5EFE961C0}" srcOrd="0" destOrd="0" presId="urn:microsoft.com/office/officeart/2005/8/layout/cycle5"/>
    <dgm:cxn modelId="{EF494628-B90F-684F-A34F-027C2E3A733A}" type="presOf" srcId="{B2D9CCF0-986E-4EF2-BEDE-131FBEF8B783}" destId="{A85CD061-0DD4-49C2-BF20-3775C6258405}" srcOrd="0" destOrd="0" presId="urn:microsoft.com/office/officeart/2005/8/layout/cycle5"/>
    <dgm:cxn modelId="{139D6337-8463-9348-B5BE-717466C2AAE6}" type="presOf" srcId="{450E0D6D-F986-4221-949F-9638410385B2}" destId="{3E2FE0E9-5C99-417D-B2F6-15C2D10DD3C3}" srcOrd="0" destOrd="0" presId="urn:microsoft.com/office/officeart/2005/8/layout/cycle5"/>
    <dgm:cxn modelId="{9D286D64-DE6E-A449-A9B2-9FCA4CD83A1A}" type="presOf" srcId="{5A121566-469D-45E8-90F2-973CC0A802D9}" destId="{2BB4467E-1655-4D63-A8E6-9DC75E7DF09D}" srcOrd="0" destOrd="0" presId="urn:microsoft.com/office/officeart/2005/8/layout/cycle5"/>
    <dgm:cxn modelId="{E2665271-5480-0846-BBBE-273773D336EB}" type="presOf" srcId="{8B2D2C79-947A-4BDF-82D3-296155F0998B}" destId="{77C89451-00E0-4D2A-9620-03BA64DDA1CF}" srcOrd="0" destOrd="0" presId="urn:microsoft.com/office/officeart/2005/8/layout/cycle5"/>
    <dgm:cxn modelId="{237F1579-EA87-D348-A67F-FF5EDBD14769}" type="presOf" srcId="{C2F6C524-FA48-4564-9617-C22DD883C269}" destId="{47DF3DB5-BD12-4BD0-8349-53519F9A1113}" srcOrd="0" destOrd="0" presId="urn:microsoft.com/office/officeart/2005/8/layout/cycle5"/>
    <dgm:cxn modelId="{DEA1BF84-687A-3B4F-983B-69600912BFB3}" type="presOf" srcId="{D72CCEC7-0AB9-4B68-A01C-8366CDEFDB1E}" destId="{58ED2282-E35F-42C3-847D-66619BFB9C9D}" srcOrd="0" destOrd="0" presId="urn:microsoft.com/office/officeart/2005/8/layout/cycle5"/>
    <dgm:cxn modelId="{1C241BA5-B35D-4BE7-A45E-0BC3476188DC}" srcId="{C2F6C524-FA48-4564-9617-C22DD883C269}" destId="{E17BBB50-3B71-486C-BBBF-1845B0CF180B}" srcOrd="0" destOrd="0" parTransId="{D7ED755F-569B-4C74-BDE4-4F3C75F43F8D}" sibTransId="{7A5504C2-B2CC-4796-9664-1E88638BEB2E}"/>
    <dgm:cxn modelId="{CE1C6E8F-CAC4-3F42-917D-8F490985A073}" type="presParOf" srcId="{47DF3DB5-BD12-4BD0-8349-53519F9A1113}" destId="{163D1161-1CFC-42EF-B323-42B9493930BA}" srcOrd="0" destOrd="0" presId="urn:microsoft.com/office/officeart/2005/8/layout/cycle5"/>
    <dgm:cxn modelId="{FA1127BA-D3C3-D249-A250-E068036CCB91}" type="presParOf" srcId="{47DF3DB5-BD12-4BD0-8349-53519F9A1113}" destId="{A72E5B82-E22A-42FA-B88D-5149547AB569}" srcOrd="1" destOrd="0" presId="urn:microsoft.com/office/officeart/2005/8/layout/cycle5"/>
    <dgm:cxn modelId="{3FF00E27-2ADB-714B-A896-63259DA5052F}" type="presParOf" srcId="{47DF3DB5-BD12-4BD0-8349-53519F9A1113}" destId="{54B3CEA8-47F7-4687-A2AC-76EFCE3AB6DE}" srcOrd="2" destOrd="0" presId="urn:microsoft.com/office/officeart/2005/8/layout/cycle5"/>
    <dgm:cxn modelId="{9A645253-134C-7C46-8E37-31982C84139F}" type="presParOf" srcId="{47DF3DB5-BD12-4BD0-8349-53519F9A1113}" destId="{761E27ED-23B2-4169-AB74-9AF5EFE961C0}" srcOrd="3" destOrd="0" presId="urn:microsoft.com/office/officeart/2005/8/layout/cycle5"/>
    <dgm:cxn modelId="{A5CFA357-7820-0545-9DB8-C3B308D483BC}" type="presParOf" srcId="{47DF3DB5-BD12-4BD0-8349-53519F9A1113}" destId="{261EBABB-AE76-416D-99E9-81F192006DF3}" srcOrd="4" destOrd="0" presId="urn:microsoft.com/office/officeart/2005/8/layout/cycle5"/>
    <dgm:cxn modelId="{75B282B0-966F-A044-B55D-57D339164360}" type="presParOf" srcId="{47DF3DB5-BD12-4BD0-8349-53519F9A1113}" destId="{A85CD061-0DD4-49C2-BF20-3775C6258405}" srcOrd="5" destOrd="0" presId="urn:microsoft.com/office/officeart/2005/8/layout/cycle5"/>
    <dgm:cxn modelId="{077A253E-98A5-D340-ADE6-FEC35FDFCA41}" type="presParOf" srcId="{47DF3DB5-BD12-4BD0-8349-53519F9A1113}" destId="{58ED2282-E35F-42C3-847D-66619BFB9C9D}" srcOrd="6" destOrd="0" presId="urn:microsoft.com/office/officeart/2005/8/layout/cycle5"/>
    <dgm:cxn modelId="{E24F6BE5-19CC-E647-9358-E64FD331BDB9}" type="presParOf" srcId="{47DF3DB5-BD12-4BD0-8349-53519F9A1113}" destId="{03FE3193-F7A3-45A2-ADAE-CE7B73C89DAB}" srcOrd="7" destOrd="0" presId="urn:microsoft.com/office/officeart/2005/8/layout/cycle5"/>
    <dgm:cxn modelId="{D1F70E17-DB63-D945-A95D-523AFFC1DFBE}" type="presParOf" srcId="{47DF3DB5-BD12-4BD0-8349-53519F9A1113}" destId="{2BB4467E-1655-4D63-A8E6-9DC75E7DF09D}" srcOrd="8" destOrd="0" presId="urn:microsoft.com/office/officeart/2005/8/layout/cycle5"/>
    <dgm:cxn modelId="{DAD672B5-722A-AE49-99F2-E19288D316E1}" type="presParOf" srcId="{47DF3DB5-BD12-4BD0-8349-53519F9A1113}" destId="{3E2FE0E9-5C99-417D-B2F6-15C2D10DD3C3}" srcOrd="9" destOrd="0" presId="urn:microsoft.com/office/officeart/2005/8/layout/cycle5"/>
    <dgm:cxn modelId="{A3F57633-E87C-D243-A9AD-36A6208AE6B5}" type="presParOf" srcId="{47DF3DB5-BD12-4BD0-8349-53519F9A1113}" destId="{0397D749-1BC8-470B-A07D-19C6CE96337B}" srcOrd="10" destOrd="0" presId="urn:microsoft.com/office/officeart/2005/8/layout/cycle5"/>
    <dgm:cxn modelId="{ADFE022C-C0D5-0F4E-A173-73CB37077207}" type="presParOf" srcId="{47DF3DB5-BD12-4BD0-8349-53519F9A1113}" destId="{77C89451-00E0-4D2A-9620-03BA64DDA1CF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8B62A-2FAF-4ECE-9D8D-F476831C5A46}">
      <dsp:nvSpPr>
        <dsp:cNvPr id="0" name=""/>
        <dsp:cNvSpPr/>
      </dsp:nvSpPr>
      <dsp:spPr>
        <a:xfrm>
          <a:off x="458675" y="221712"/>
          <a:ext cx="3547144" cy="3547144"/>
        </a:xfrm>
        <a:prstGeom prst="circularArrow">
          <a:avLst>
            <a:gd name="adj1" fmla="val 5544"/>
            <a:gd name="adj2" fmla="val 330680"/>
            <a:gd name="adj3" fmla="val 13881427"/>
            <a:gd name="adj4" fmla="val 1732208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D6A3C-B83A-43BD-B375-6234721A37E7}">
      <dsp:nvSpPr>
        <dsp:cNvPr id="0" name=""/>
        <dsp:cNvSpPr/>
      </dsp:nvSpPr>
      <dsp:spPr>
        <a:xfrm>
          <a:off x="1439843" y="240079"/>
          <a:ext cx="1584808" cy="792404"/>
        </a:xfrm>
        <a:prstGeom prst="roundRect">
          <a:avLst/>
        </a:prstGeom>
        <a:gradFill flip="none" rotWithShape="1">
          <a:gsLst>
            <a:gs pos="0">
              <a:srgbClr val="000082"/>
            </a:gs>
            <a:gs pos="45000">
              <a:srgbClr val="66008F"/>
            </a:gs>
            <a:gs pos="53000">
              <a:srgbClr val="BA0066"/>
            </a:gs>
            <a:gs pos="98000">
              <a:srgbClr val="FF0000"/>
            </a:gs>
            <a:gs pos="100000">
              <a:srgbClr val="FF8200"/>
            </a:gs>
          </a:gsLst>
          <a:lin ang="108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Applied Research</a:t>
          </a:r>
        </a:p>
      </dsp:txBody>
      <dsp:txXfrm>
        <a:off x="1478525" y="278761"/>
        <a:ext cx="1507444" cy="715040"/>
      </dsp:txXfrm>
    </dsp:sp>
    <dsp:sp modelId="{93FCC076-FAAF-41BF-AF80-49AEE492DF5C}">
      <dsp:nvSpPr>
        <dsp:cNvPr id="0" name=""/>
        <dsp:cNvSpPr/>
      </dsp:nvSpPr>
      <dsp:spPr>
        <a:xfrm>
          <a:off x="2878451" y="1285289"/>
          <a:ext cx="1584808" cy="792404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Innovations</a:t>
          </a:r>
        </a:p>
      </dsp:txBody>
      <dsp:txXfrm>
        <a:off x="2917133" y="1323971"/>
        <a:ext cx="1507444" cy="715040"/>
      </dsp:txXfrm>
    </dsp:sp>
    <dsp:sp modelId="{B1196E3B-EEE2-42E1-A651-CB7438E154C3}">
      <dsp:nvSpPr>
        <dsp:cNvPr id="0" name=""/>
        <dsp:cNvSpPr/>
      </dsp:nvSpPr>
      <dsp:spPr>
        <a:xfrm>
          <a:off x="2328951" y="2976473"/>
          <a:ext cx="1584808" cy="792404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Society</a:t>
          </a:r>
        </a:p>
      </dsp:txBody>
      <dsp:txXfrm>
        <a:off x="2367633" y="3015155"/>
        <a:ext cx="1507444" cy="715040"/>
      </dsp:txXfrm>
    </dsp:sp>
    <dsp:sp modelId="{1C405F78-F37B-4DE9-808B-836C2AE645A2}">
      <dsp:nvSpPr>
        <dsp:cNvPr id="0" name=""/>
        <dsp:cNvSpPr/>
      </dsp:nvSpPr>
      <dsp:spPr>
        <a:xfrm>
          <a:off x="550735" y="2976473"/>
          <a:ext cx="1584808" cy="792404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Policy</a:t>
          </a:r>
        </a:p>
      </dsp:txBody>
      <dsp:txXfrm>
        <a:off x="589417" y="3015155"/>
        <a:ext cx="1507444" cy="715040"/>
      </dsp:txXfrm>
    </dsp:sp>
    <dsp:sp modelId="{2330C4F6-9F37-4074-BF61-551BB1CC27E7}">
      <dsp:nvSpPr>
        <dsp:cNvPr id="0" name=""/>
        <dsp:cNvSpPr/>
      </dsp:nvSpPr>
      <dsp:spPr>
        <a:xfrm>
          <a:off x="1236" y="1285289"/>
          <a:ext cx="1584808" cy="792404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Basic Research</a:t>
          </a:r>
        </a:p>
      </dsp:txBody>
      <dsp:txXfrm>
        <a:off x="39918" y="1323971"/>
        <a:ext cx="1507444" cy="715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D1161-1CFC-42EF-B323-42B9493930BA}">
      <dsp:nvSpPr>
        <dsp:cNvPr id="0" name=""/>
        <dsp:cNvSpPr/>
      </dsp:nvSpPr>
      <dsp:spPr>
        <a:xfrm>
          <a:off x="1902106" y="1223"/>
          <a:ext cx="1659341" cy="107857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Clouds</a:t>
          </a:r>
          <a:br>
            <a:rPr lang="en-US" sz="1600" kern="1200" dirty="0"/>
          </a:br>
          <a:r>
            <a:rPr lang="en-US" sz="1600" b="1" kern="1200" dirty="0"/>
            <a:t>aerosol effects</a:t>
          </a:r>
          <a:br>
            <a:rPr lang="en-US" sz="1600" kern="1200" dirty="0"/>
          </a:br>
          <a:r>
            <a:rPr lang="en-US" sz="1600" kern="1200" dirty="0"/>
            <a:t>+ 6 %  </a:t>
          </a:r>
        </a:p>
      </dsp:txBody>
      <dsp:txXfrm>
        <a:off x="1954757" y="53874"/>
        <a:ext cx="1554039" cy="973269"/>
      </dsp:txXfrm>
    </dsp:sp>
    <dsp:sp modelId="{54B3CEA8-47F7-4687-A2AC-76EFCE3AB6DE}">
      <dsp:nvSpPr>
        <dsp:cNvPr id="0" name=""/>
        <dsp:cNvSpPr/>
      </dsp:nvSpPr>
      <dsp:spPr>
        <a:xfrm>
          <a:off x="948824" y="540509"/>
          <a:ext cx="3565905" cy="3565905"/>
        </a:xfrm>
        <a:custGeom>
          <a:avLst/>
          <a:gdLst/>
          <a:ahLst/>
          <a:cxnLst/>
          <a:rect l="0" t="0" r="0" b="0"/>
          <a:pathLst>
            <a:path>
              <a:moveTo>
                <a:pt x="2841989" y="348602"/>
              </a:moveTo>
              <a:arcTo wR="1782952" hR="1782952" stAng="18386395" swAng="1634771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1E27ED-23B2-4169-AB74-9AF5EFE961C0}">
      <dsp:nvSpPr>
        <dsp:cNvPr id="0" name=""/>
        <dsp:cNvSpPr/>
      </dsp:nvSpPr>
      <dsp:spPr>
        <a:xfrm>
          <a:off x="3685059" y="1784176"/>
          <a:ext cx="1659341" cy="107857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Diffuse radiation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Global Radiation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+ 1.5 %</a:t>
          </a:r>
        </a:p>
      </dsp:txBody>
      <dsp:txXfrm>
        <a:off x="3737710" y="1836827"/>
        <a:ext cx="1554039" cy="973269"/>
      </dsp:txXfrm>
    </dsp:sp>
    <dsp:sp modelId="{A85CD061-0DD4-49C2-BF20-3775C6258405}">
      <dsp:nvSpPr>
        <dsp:cNvPr id="0" name=""/>
        <dsp:cNvSpPr/>
      </dsp:nvSpPr>
      <dsp:spPr>
        <a:xfrm>
          <a:off x="948824" y="540509"/>
          <a:ext cx="3565905" cy="3565905"/>
        </a:xfrm>
        <a:custGeom>
          <a:avLst/>
          <a:gdLst/>
          <a:ahLst/>
          <a:cxnLst/>
          <a:rect l="0" t="0" r="0" b="0"/>
          <a:pathLst>
            <a:path>
              <a:moveTo>
                <a:pt x="3381153" y="2573314"/>
              </a:moveTo>
              <a:arcTo wR="1782952" hR="1782952" stAng="1578833" swAng="1634771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ED2282-E35F-42C3-847D-66619BFB9C9D}">
      <dsp:nvSpPr>
        <dsp:cNvPr id="0" name=""/>
        <dsp:cNvSpPr/>
      </dsp:nvSpPr>
      <dsp:spPr>
        <a:xfrm>
          <a:off x="1902106" y="3567128"/>
          <a:ext cx="1659341" cy="107857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Photosynthesis</a:t>
          </a:r>
          <a:br>
            <a:rPr lang="en-US" sz="1600" kern="1200" dirty="0"/>
          </a:br>
          <a:r>
            <a:rPr lang="en-US" sz="1600" b="1" kern="1200" dirty="0"/>
            <a:t>Carbon sink</a:t>
          </a:r>
          <a:endParaRPr lang="en-US" sz="1600" kern="1200" dirty="0"/>
        </a:p>
      </dsp:txBody>
      <dsp:txXfrm>
        <a:off x="1954757" y="3619779"/>
        <a:ext cx="1554039" cy="973269"/>
      </dsp:txXfrm>
    </dsp:sp>
    <dsp:sp modelId="{2BB4467E-1655-4D63-A8E6-9DC75E7DF09D}">
      <dsp:nvSpPr>
        <dsp:cNvPr id="0" name=""/>
        <dsp:cNvSpPr/>
      </dsp:nvSpPr>
      <dsp:spPr>
        <a:xfrm>
          <a:off x="948824" y="540509"/>
          <a:ext cx="3565905" cy="3565905"/>
        </a:xfrm>
        <a:custGeom>
          <a:avLst/>
          <a:gdLst/>
          <a:ahLst/>
          <a:cxnLst/>
          <a:rect l="0" t="0" r="0" b="0"/>
          <a:pathLst>
            <a:path>
              <a:moveTo>
                <a:pt x="723915" y="3217302"/>
              </a:moveTo>
              <a:arcTo wR="1782952" hR="1782952" stAng="7586395" swAng="1634771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2FE0E9-5C99-417D-B2F6-15C2D10DD3C3}">
      <dsp:nvSpPr>
        <dsp:cNvPr id="0" name=""/>
        <dsp:cNvSpPr/>
      </dsp:nvSpPr>
      <dsp:spPr>
        <a:xfrm>
          <a:off x="119153" y="1784176"/>
          <a:ext cx="1659341" cy="107857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Volatile organic compounds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+ 6 </a:t>
          </a:r>
          <a:r>
            <a:rPr lang="en-US" sz="1600" b="1" kern="1200" dirty="0"/>
            <a:t>%</a:t>
          </a:r>
        </a:p>
      </dsp:txBody>
      <dsp:txXfrm>
        <a:off x="171804" y="1836827"/>
        <a:ext cx="1554039" cy="973269"/>
      </dsp:txXfrm>
    </dsp:sp>
    <dsp:sp modelId="{77C89451-00E0-4D2A-9620-03BA64DDA1CF}">
      <dsp:nvSpPr>
        <dsp:cNvPr id="0" name=""/>
        <dsp:cNvSpPr/>
      </dsp:nvSpPr>
      <dsp:spPr>
        <a:xfrm>
          <a:off x="948824" y="540509"/>
          <a:ext cx="3565905" cy="3565905"/>
        </a:xfrm>
        <a:custGeom>
          <a:avLst/>
          <a:gdLst/>
          <a:ahLst/>
          <a:cxnLst/>
          <a:rect l="0" t="0" r="0" b="0"/>
          <a:pathLst>
            <a:path>
              <a:moveTo>
                <a:pt x="184751" y="992590"/>
              </a:moveTo>
              <a:arcTo wR="1782952" hR="1782952" stAng="12378833" swAng="1634771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400D3-5794-544B-A9ED-CEACBAC2A03A}" type="datetimeFigureOut">
              <a:rPr lang="en-FI" smtClean="0"/>
              <a:t>9.4.2024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77389-7346-3644-A29D-27AFCFF0DBF0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17509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A84F9-1696-4C5F-8ED9-17B2FF06B1D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792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The world population will continue to grow. The GDP growth will be largest in the developing countries. The GDP growth will continue to be depended on energy consumption.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07309-6E26-4131-ADC8-9A0181B54F2B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0585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SMEAR II metsikön hiilivuot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6363F-DDE9-4852-98EC-7DCF025E3413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9008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D325C-9928-694F-B250-E9D20A5054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63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128CC-6E22-0A42-AE9D-F3590448EF2B}" type="slidenum">
              <a:rPr lang="en-FI" smtClean="0"/>
              <a:t>9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90266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43B0A-E1EA-6F47-928D-9F2BDD507334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426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85F0-B95D-B1B1-4024-561A4EB74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1D604D-5E5D-12C2-50F5-ECE9CBAFC4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D6436-8BA6-A34D-7F68-6F9F08102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B4DE-4B51-4841-9CAD-B041D4014714}" type="datetimeFigureOut">
              <a:rPr lang="en-FI" smtClean="0"/>
              <a:t>9.4.2024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267CE-DB15-C0FF-6C6C-B226CAE0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0AFF5-F5EF-F79B-DD18-98C512B31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D765-A7DB-BA44-8576-828C2E46577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8538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B8D5D-AE86-0295-3A0A-4E4E1A70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7BFC50-F50F-3B66-BF5F-D59C6AF9C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6AA48-88C7-73C8-E014-0F1092CE5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B4DE-4B51-4841-9CAD-B041D4014714}" type="datetimeFigureOut">
              <a:rPr lang="en-FI" smtClean="0"/>
              <a:t>9.4.2024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13427-EA81-5E71-F6DB-FC1B058B6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B1A97-3C15-E6EE-04B2-24EBAAF0B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D765-A7DB-BA44-8576-828C2E46577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2511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3CB7D2-CAE9-DC2E-0B49-74DAADCA54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AA7974-74BB-8EB0-B368-EEDBEA5DB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0994B-2BDE-C630-6F64-1840BB063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B4DE-4B51-4841-9CAD-B041D4014714}" type="datetimeFigureOut">
              <a:rPr lang="en-FI" smtClean="0"/>
              <a:t>9.4.2024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C7694-EEA8-9015-04EC-2C10114EA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54F6A-7555-850F-B770-7AD20DCA3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D765-A7DB-BA44-8576-828C2E46577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09212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0A592-6ED4-4FD8-B723-FB42F1B68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E0B39-7112-4F08-A564-6696AAC590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3025" y="2276475"/>
            <a:ext cx="3024188" cy="403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F034F-808A-4D9F-B3A5-1829AC5FE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3834" y="2276475"/>
            <a:ext cx="3024334" cy="403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74E74-EF1B-4543-9EB5-831576275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B48E-5D6C-41C4-9DC3-45635C0BCEA4}" type="datetime1">
              <a:rPr lang="fi-FI" smtClean="0"/>
              <a:t>9.4.2024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AA9D0-8B51-47C5-95BB-D60AF56FE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2AD2C-25BA-4B00-9BDC-DC06153E4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881F-7AFD-49D6-B09C-221764931D1E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D7F034F-808A-4D9F-B3A5-1829AC5FE29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24788" y="2276475"/>
            <a:ext cx="3024187" cy="403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084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ECD85-D08B-6F68-FCFF-CF796B85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135B6-6A03-9A7A-AD13-978CF0543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ED95F-B067-0BDF-02C5-2362FCD6D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B4DE-4B51-4841-9CAD-B041D4014714}" type="datetimeFigureOut">
              <a:rPr lang="en-FI" smtClean="0"/>
              <a:t>9.4.2024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71F62-8E99-6647-AE9D-4EBDE4162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EEC38-0BFA-3CDD-9A8C-0D34E9C4B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D765-A7DB-BA44-8576-828C2E46577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3398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151E-9A3C-7EC5-2429-1C276EE39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F963C-E458-4419-3069-A37EB4717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B28A6-08DD-EF81-0C39-46DD7672E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B4DE-4B51-4841-9CAD-B041D4014714}" type="datetimeFigureOut">
              <a:rPr lang="en-FI" smtClean="0"/>
              <a:t>9.4.2024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44B20-79A2-A681-10F0-62E4CA3A2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5629D-7DFF-A98B-654A-9BFB5AD3F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D765-A7DB-BA44-8576-828C2E46577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6354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E2607-483F-CA36-399B-A85B38148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CDEAD-F3A2-EC56-2A20-60322615E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C7009D-9018-5988-C82A-8ED42B870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02A85-58D4-9EF3-BC4C-DA8257FCF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B4DE-4B51-4841-9CAD-B041D4014714}" type="datetimeFigureOut">
              <a:rPr lang="en-FI" smtClean="0"/>
              <a:t>9.4.2024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4AE03-C748-8D6E-337F-B3A91AE36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53F09-FF04-16C1-74DA-A0A544038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D765-A7DB-BA44-8576-828C2E46577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5051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9676A-B77D-A3AA-83C4-023EF0916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5202E-76DB-9A73-DF61-A39CDBB0F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E8CC37-E032-7DFE-0339-CFD5187F4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674902-EE23-5643-557E-D8E210ECC5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643597-84FD-5DC2-2B89-83D5572D6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7F5294-B4A3-B796-D882-14628D3B6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B4DE-4B51-4841-9CAD-B041D4014714}" type="datetimeFigureOut">
              <a:rPr lang="en-FI" smtClean="0"/>
              <a:t>9.4.2024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DDC32D-16ED-B66B-1C05-1713A02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8B6216-1385-D95B-0837-23AAF43BA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D765-A7DB-BA44-8576-828C2E46577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2607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B0D26-F744-14B7-0892-77CBC4F76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60C3DA-DACB-8DC5-3E5D-D77C8F88B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B4DE-4B51-4841-9CAD-B041D4014714}" type="datetimeFigureOut">
              <a:rPr lang="en-FI" smtClean="0"/>
              <a:t>9.4.2024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F8A383-03AC-9D0F-2951-50E98E470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200B94-AD38-2DED-D220-3043C7FF3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D765-A7DB-BA44-8576-828C2E46577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9071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2A2F8F-A27C-1F0A-B2E6-B14517986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B4DE-4B51-4841-9CAD-B041D4014714}" type="datetimeFigureOut">
              <a:rPr lang="en-FI" smtClean="0"/>
              <a:t>9.4.2024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3A779C-5799-816C-2742-426D61434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7E4B5-EF11-74E5-322B-5E212B6E5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D765-A7DB-BA44-8576-828C2E46577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1505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F89E7-9C24-3D14-BF59-9855EF735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24527-CB25-FE0F-A3D5-E187B1C33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05A6D-185C-4388-86B6-653ECBF23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6C4FE2-B598-C231-66DA-CF865F0DE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B4DE-4B51-4841-9CAD-B041D4014714}" type="datetimeFigureOut">
              <a:rPr lang="en-FI" smtClean="0"/>
              <a:t>9.4.2024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65095-77CF-1483-11B3-3F211CF6D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BD447-05EC-BAF9-2559-0977C5095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D765-A7DB-BA44-8576-828C2E46577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47599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9D7FD-C884-A7FC-D436-B527B70B8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236F26-770D-3F00-9B16-360F183346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E7DC59-68E3-A98E-6C12-873773EED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178F9-EB2E-C39C-F2E2-F709F756B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B4DE-4B51-4841-9CAD-B041D4014714}" type="datetimeFigureOut">
              <a:rPr lang="en-FI" smtClean="0"/>
              <a:t>9.4.2024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1DDF5-AD9C-9B3A-804D-74025391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BE156-1E23-0555-7476-52CF66F2F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AD765-A7DB-BA44-8576-828C2E46577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5591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67483E-A1D3-71E2-29D7-14714CAA5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EA2B6-E1B0-7614-0C4A-AAB4C4AAC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7927E-9381-B795-13FE-46F13EAE9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FB4DE-4B51-4841-9CAD-B041D4014714}" type="datetimeFigureOut">
              <a:rPr lang="en-FI" smtClean="0"/>
              <a:t>9.4.2024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D4860-27BF-FD33-AF27-D4472719C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C1376-BAA5-4C50-771F-5BBB59A71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AD765-A7DB-BA44-8576-828C2E465777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4766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252" y="194973"/>
            <a:ext cx="5855277" cy="1051935"/>
          </a:xfrm>
        </p:spPr>
        <p:txBody>
          <a:bodyPr/>
          <a:lstStyle/>
          <a:p>
            <a:endParaRPr lang="fi-FI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F0204-CAB1-4F8F-AC31-84AFFB3038BE}" type="datetime1">
              <a:rPr lang="fi-FI" smtClean="0"/>
              <a:t>9.4.2024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0774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4D3428CE-4CDB-6F6D-788E-1CD072B92313}"/>
              </a:ext>
            </a:extLst>
          </p:cNvPr>
          <p:cNvGrpSpPr/>
          <p:nvPr/>
        </p:nvGrpSpPr>
        <p:grpSpPr>
          <a:xfrm>
            <a:off x="251171" y="563034"/>
            <a:ext cx="7416404" cy="5031029"/>
            <a:chOff x="299939" y="800778"/>
            <a:chExt cx="7416404" cy="503102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7A22910-069C-80AC-449C-A09AB8470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9392" y="1875504"/>
              <a:ext cx="7022354" cy="3956303"/>
            </a:xfrm>
            <a:prstGeom prst="rect">
              <a:avLst/>
            </a:prstGeom>
          </p:spPr>
        </p:pic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4ED6B7C0-8EE4-4E02-8503-3073E91ACFFF}"/>
                </a:ext>
              </a:extLst>
            </p:cNvPr>
            <p:cNvGrpSpPr/>
            <p:nvPr/>
          </p:nvGrpSpPr>
          <p:grpSpPr>
            <a:xfrm>
              <a:off x="299939" y="800778"/>
              <a:ext cx="7416404" cy="2089291"/>
              <a:chOff x="482323" y="1212851"/>
              <a:chExt cx="6485865" cy="1767203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6667593-A37B-5DB0-DE6C-D1217DFCBB36}"/>
                  </a:ext>
                </a:extLst>
              </p:cNvPr>
              <p:cNvSpPr/>
              <p:nvPr/>
            </p:nvSpPr>
            <p:spPr>
              <a:xfrm>
                <a:off x="482323" y="1212851"/>
                <a:ext cx="3482739" cy="7221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2209" tIns="31105" rIns="62209" bIns="31105"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DD390248-3343-0027-E868-20EE8A69EF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51150" y="2298701"/>
                <a:ext cx="490464" cy="681353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47687F-7FA7-3721-BAB0-1720AEF73975}"/>
                  </a:ext>
                </a:extLst>
              </p:cNvPr>
              <p:cNvSpPr txBox="1"/>
              <p:nvPr/>
            </p:nvSpPr>
            <p:spPr>
              <a:xfrm>
                <a:off x="5405538" y="1752010"/>
                <a:ext cx="1562650" cy="546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00" b="1" dirty="0">
                    <a:solidFill>
                      <a:srgbClr val="C00000"/>
                    </a:solidFill>
                  </a:rPr>
                  <a:t>10% of global population 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85811B6-BDEF-773C-4D1D-28C12849F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58"/>
            <a:ext cx="12192000" cy="1224000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317D9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China Gigacity - </a:t>
            </a:r>
            <a:r>
              <a:rPr lang="en-US" altLang="zh-CN" sz="3200" dirty="0">
                <a:solidFill>
                  <a:srgbClr val="317D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living lab for haze study</a:t>
            </a:r>
            <a:endParaRPr lang="zh-CN" altLang="en-US" sz="3200" dirty="0">
              <a:solidFill>
                <a:srgbClr val="317D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97653C-A17E-59FA-27CB-5F9D23C0B3A4}"/>
              </a:ext>
            </a:extLst>
          </p:cNvPr>
          <p:cNvSpPr txBox="1"/>
          <p:nvPr/>
        </p:nvSpPr>
        <p:spPr>
          <a:xfrm>
            <a:off x="7923662" y="6536315"/>
            <a:ext cx="3038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Kulmala &amp; Ding et al., 2021, ACP</a:t>
            </a:r>
            <a:r>
              <a:rPr lang="en-US" dirty="0"/>
              <a:t>; MODIS</a:t>
            </a:r>
            <a:endParaRPr lang="fi-FI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B90312AB-AF12-5627-960C-609CA3832472}"/>
              </a:ext>
            </a:extLst>
          </p:cNvPr>
          <p:cNvSpPr/>
          <p:nvPr/>
        </p:nvSpPr>
        <p:spPr>
          <a:xfrm rot="5400000">
            <a:off x="71953" y="-72874"/>
            <a:ext cx="580786" cy="724693"/>
          </a:xfrm>
          <a:prstGeom prst="rtTriangle">
            <a:avLst/>
          </a:prstGeom>
          <a:solidFill>
            <a:srgbClr val="317D91"/>
          </a:solidFill>
          <a:ln>
            <a:solidFill>
              <a:srgbClr val="317D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1AE4FF-6182-532B-9588-A335E8F443E0}"/>
              </a:ext>
            </a:extLst>
          </p:cNvPr>
          <p:cNvSpPr/>
          <p:nvPr/>
        </p:nvSpPr>
        <p:spPr>
          <a:xfrm>
            <a:off x="11004974" y="6437567"/>
            <a:ext cx="432000" cy="432000"/>
          </a:xfrm>
          <a:prstGeom prst="rect">
            <a:avLst/>
          </a:prstGeom>
          <a:solidFill>
            <a:srgbClr val="327D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b="1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53A3082-5EFC-91A8-5B86-3BCCA19ECD6B}"/>
              </a:ext>
            </a:extLst>
          </p:cNvPr>
          <p:cNvSpPr txBox="1">
            <a:spLocks/>
          </p:cNvSpPr>
          <p:nvPr/>
        </p:nvSpPr>
        <p:spPr>
          <a:xfrm>
            <a:off x="10918373" y="6529316"/>
            <a:ext cx="580179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97E33C07-BB33-2A48-9ECE-941491DC9AFB}" type="slidenum">
              <a:rPr lang="en-FI" sz="1200" b="1" smtClean="0">
                <a:solidFill>
                  <a:schemeClr val="bg1"/>
                </a:solidFill>
              </a:rPr>
              <a:pPr algn="r"/>
              <a:t>10</a:t>
            </a:fld>
            <a:r>
              <a:rPr lang="en-FI" sz="1200" b="1" dirty="0">
                <a:solidFill>
                  <a:schemeClr val="bg1"/>
                </a:solidFill>
              </a:rPr>
              <a:t>/</a:t>
            </a:r>
            <a:r>
              <a:rPr lang="en-US" sz="1200" b="1" dirty="0">
                <a:solidFill>
                  <a:schemeClr val="bg1"/>
                </a:solidFill>
              </a:rPr>
              <a:t>10</a:t>
            </a:r>
            <a:endParaRPr lang="en-FI" sz="1200" b="1" dirty="0">
              <a:solidFill>
                <a:schemeClr val="bg1"/>
              </a:solidFill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A1D4F83D-A68F-D8E1-D39B-311C6A8C41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44234" y="1780396"/>
            <a:ext cx="3839769" cy="360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9A4A4A2-97AB-A7F5-9857-A66E3AA69709}"/>
              </a:ext>
            </a:extLst>
          </p:cNvPr>
          <p:cNvSpPr txBox="1"/>
          <p:nvPr/>
        </p:nvSpPr>
        <p:spPr>
          <a:xfrm>
            <a:off x="9942036" y="213673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rgbClr val="C00000"/>
                </a:solidFill>
              </a:rPr>
              <a:t>Beijing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66862D-226C-1665-DFD7-64F45E8E3BE7}"/>
              </a:ext>
            </a:extLst>
          </p:cNvPr>
          <p:cNvSpPr txBox="1"/>
          <p:nvPr/>
        </p:nvSpPr>
        <p:spPr>
          <a:xfrm>
            <a:off x="10306667" y="4845477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rgbClr val="C00000"/>
                </a:solidFill>
              </a:rPr>
              <a:t>Shanghai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0ECF44-4D95-1C29-BD8F-A07E8DC33773}"/>
              </a:ext>
            </a:extLst>
          </p:cNvPr>
          <p:cNvSpPr txBox="1"/>
          <p:nvPr/>
        </p:nvSpPr>
        <p:spPr>
          <a:xfrm>
            <a:off x="7772809" y="4131231"/>
            <a:ext cx="104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C00000"/>
                </a:solidFill>
              </a:rPr>
              <a:t>Xi’an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9D03CC2-9274-5467-E904-6853EFF1C005}"/>
              </a:ext>
            </a:extLst>
          </p:cNvPr>
          <p:cNvSpPr/>
          <p:nvPr/>
        </p:nvSpPr>
        <p:spPr>
          <a:xfrm rot="2182625">
            <a:off x="4997147" y="2695075"/>
            <a:ext cx="673674" cy="504241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0E3196D-49CE-AF67-985A-9BE23EC369EA}"/>
              </a:ext>
            </a:extLst>
          </p:cNvPr>
          <p:cNvSpPr/>
          <p:nvPr/>
        </p:nvSpPr>
        <p:spPr>
          <a:xfrm rot="3521472">
            <a:off x="3563293" y="3283798"/>
            <a:ext cx="1501560" cy="83789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7FD209C-39D6-14E7-5574-C622C9DA5482}"/>
              </a:ext>
            </a:extLst>
          </p:cNvPr>
          <p:cNvSpPr/>
          <p:nvPr/>
        </p:nvSpPr>
        <p:spPr>
          <a:xfrm rot="6396811">
            <a:off x="2700416" y="4137224"/>
            <a:ext cx="611399" cy="35734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7E9A2552-C359-2F1E-E5E1-EB306C39B4C5}"/>
              </a:ext>
            </a:extLst>
          </p:cNvPr>
          <p:cNvSpPr/>
          <p:nvPr/>
        </p:nvSpPr>
        <p:spPr>
          <a:xfrm>
            <a:off x="8137350" y="2417523"/>
            <a:ext cx="3048391" cy="2404998"/>
          </a:xfrm>
          <a:custGeom>
            <a:avLst/>
            <a:gdLst>
              <a:gd name="connsiteX0" fmla="*/ 1703540 w 2943616"/>
              <a:gd name="connsiteY0" fmla="*/ 0 h 2404998"/>
              <a:gd name="connsiteX1" fmla="*/ 0 w 2943616"/>
              <a:gd name="connsiteY1" fmla="*/ 1778696 h 2404998"/>
              <a:gd name="connsiteX2" fmla="*/ 2943616 w 2943616"/>
              <a:gd name="connsiteY2" fmla="*/ 2404998 h 2404998"/>
              <a:gd name="connsiteX3" fmla="*/ 1703540 w 2943616"/>
              <a:gd name="connsiteY3" fmla="*/ 0 h 2404998"/>
              <a:gd name="connsiteX0" fmla="*/ 1808315 w 3048391"/>
              <a:gd name="connsiteY0" fmla="*/ 0 h 2404998"/>
              <a:gd name="connsiteX1" fmla="*/ 0 w 3048391"/>
              <a:gd name="connsiteY1" fmla="*/ 1607246 h 2404998"/>
              <a:gd name="connsiteX2" fmla="*/ 3048391 w 3048391"/>
              <a:gd name="connsiteY2" fmla="*/ 2404998 h 2404998"/>
              <a:gd name="connsiteX3" fmla="*/ 1808315 w 3048391"/>
              <a:gd name="connsiteY3" fmla="*/ 0 h 240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391" h="2404998">
                <a:moveTo>
                  <a:pt x="1808315" y="0"/>
                </a:moveTo>
                <a:lnTo>
                  <a:pt x="0" y="1607246"/>
                </a:lnTo>
                <a:lnTo>
                  <a:pt x="3048391" y="2404998"/>
                </a:lnTo>
                <a:lnTo>
                  <a:pt x="1808315" y="0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916870C-53E8-D084-D273-29E7A28C49A6}"/>
              </a:ext>
            </a:extLst>
          </p:cNvPr>
          <p:cNvGrpSpPr/>
          <p:nvPr/>
        </p:nvGrpSpPr>
        <p:grpSpPr>
          <a:xfrm>
            <a:off x="744556" y="5881809"/>
            <a:ext cx="9795349" cy="605035"/>
            <a:chOff x="744556" y="5979345"/>
            <a:chExt cx="9795349" cy="60503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F1ABCF9-D956-BC98-AC92-B6303CBA7893}"/>
                </a:ext>
              </a:extLst>
            </p:cNvPr>
            <p:cNvGrpSpPr/>
            <p:nvPr/>
          </p:nvGrpSpPr>
          <p:grpSpPr>
            <a:xfrm>
              <a:off x="744556" y="6044380"/>
              <a:ext cx="9795349" cy="540000"/>
              <a:chOff x="1554024" y="1989747"/>
              <a:chExt cx="9795349" cy="540000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9857768-4A8B-B9DE-04FC-904316EBC60F}"/>
                  </a:ext>
                </a:extLst>
              </p:cNvPr>
              <p:cNvSpPr/>
              <p:nvPr/>
            </p:nvSpPr>
            <p:spPr>
              <a:xfrm>
                <a:off x="1554024" y="1989747"/>
                <a:ext cx="138731" cy="540000"/>
              </a:xfrm>
              <a:prstGeom prst="rect">
                <a:avLst/>
              </a:prstGeom>
              <a:solidFill>
                <a:srgbClr val="327D9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480888C-A302-871C-AD4B-B953ED4BDFC2}"/>
                  </a:ext>
                </a:extLst>
              </p:cNvPr>
              <p:cNvSpPr/>
              <p:nvPr/>
            </p:nvSpPr>
            <p:spPr>
              <a:xfrm>
                <a:off x="1669678" y="1989747"/>
                <a:ext cx="9679695" cy="540000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DFE18A4-4291-FB91-EDC8-6782C342F2EC}"/>
                </a:ext>
              </a:extLst>
            </p:cNvPr>
            <p:cNvSpPr txBox="1"/>
            <p:nvPr/>
          </p:nvSpPr>
          <p:spPr>
            <a:xfrm>
              <a:off x="998941" y="5979345"/>
              <a:ext cx="9540964" cy="5373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Knowledge for global development, especially global south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386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access, open data, open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Access to research infrastructures</a:t>
            </a:r>
          </a:p>
          <a:p>
            <a:pPr lvl="0"/>
            <a:r>
              <a:rPr lang="en-GB" dirty="0"/>
              <a:t>Access to data</a:t>
            </a:r>
          </a:p>
          <a:p>
            <a:pPr lvl="0"/>
            <a:r>
              <a:rPr lang="en-GB" dirty="0"/>
              <a:t>Data today is heterogeneous and challenging to manage:</a:t>
            </a:r>
          </a:p>
          <a:p>
            <a:pPr lvl="0"/>
            <a:r>
              <a:rPr lang="en-GB" dirty="0"/>
              <a:t>we need to organise: </a:t>
            </a:r>
          </a:p>
          <a:p>
            <a:pPr lvl="1"/>
            <a:r>
              <a:rPr lang="en-GB" dirty="0"/>
              <a:t>an easy access to the data </a:t>
            </a:r>
          </a:p>
          <a:p>
            <a:pPr lvl="1"/>
            <a:r>
              <a:rPr lang="en-GB" dirty="0"/>
              <a:t>plan harmonised and standardised ways to analyse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907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B628-2F36-5C41-AA0C-219FD7839238}" type="datetime1">
              <a:rPr lang="en-GB" smtClean="0"/>
              <a:pPr/>
              <a:t>11/04/2024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of information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24680" y="-315416"/>
            <a:ext cx="3413760" cy="3413760"/>
            <a:chOff x="1380422" y="364422"/>
            <a:chExt cx="3413760" cy="3413760"/>
          </a:xfrm>
        </p:grpSpPr>
        <p:sp>
          <p:nvSpPr>
            <p:cNvPr id="8" name="Pie 7"/>
            <p:cNvSpPr/>
            <p:nvPr/>
          </p:nvSpPr>
          <p:spPr>
            <a:xfrm>
              <a:off x="1380422" y="364422"/>
              <a:ext cx="3413760" cy="3413760"/>
            </a:xfrm>
            <a:prstGeom prst="pie">
              <a:avLst>
                <a:gd name="adj1" fmla="val 0"/>
                <a:gd name="adj2" fmla="val 540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FI"/>
            </a:p>
          </p:txBody>
        </p:sp>
        <p:sp>
          <p:nvSpPr>
            <p:cNvPr id="9" name="Pie 4"/>
            <p:cNvSpPr/>
            <p:nvPr/>
          </p:nvSpPr>
          <p:spPr>
            <a:xfrm>
              <a:off x="3192560" y="2135920"/>
              <a:ext cx="1259840" cy="9347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0333" y1="18000" x2="50333" y2="1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0216" y="4869160"/>
            <a:ext cx="1260648" cy="1260648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800000">
            <a:off x="7012856" y="4779463"/>
            <a:ext cx="1026500" cy="383811"/>
          </a:xfrm>
          <a:prstGeom prst="rightArrow">
            <a:avLst>
              <a:gd name="adj1" fmla="val 84243"/>
              <a:gd name="adj2" fmla="val 50000"/>
            </a:avLst>
          </a:prstGeom>
          <a:solidFill>
            <a:srgbClr val="779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800000">
            <a:off x="3215656" y="2182470"/>
            <a:ext cx="1584176" cy="8717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 product</a:t>
            </a:r>
          </a:p>
        </p:txBody>
      </p:sp>
      <p:sp>
        <p:nvSpPr>
          <p:cNvPr id="13" name="Rectangle 12"/>
          <p:cNvSpPr/>
          <p:nvPr/>
        </p:nvSpPr>
        <p:spPr>
          <a:xfrm rot="1800000">
            <a:off x="4129414" y="3918429"/>
            <a:ext cx="3654440" cy="313662"/>
          </a:xfrm>
          <a:prstGeom prst="rect">
            <a:avLst/>
          </a:prstGeom>
          <a:solidFill>
            <a:srgbClr val="779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Bent-Up Arrow 17"/>
          <p:cNvSpPr/>
          <p:nvPr/>
        </p:nvSpPr>
        <p:spPr>
          <a:xfrm rot="1800000">
            <a:off x="4818804" y="2436305"/>
            <a:ext cx="792088" cy="576064"/>
          </a:xfrm>
          <a:prstGeom prst="bentUpArrow">
            <a:avLst>
              <a:gd name="adj1" fmla="val 37346"/>
              <a:gd name="adj2" fmla="val 25000"/>
              <a:gd name="adj3" fmla="val 25000"/>
            </a:avLst>
          </a:prstGeom>
          <a:solidFill>
            <a:srgbClr val="779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Bent-Up Arrow 18"/>
          <p:cNvSpPr/>
          <p:nvPr/>
        </p:nvSpPr>
        <p:spPr>
          <a:xfrm rot="1800000">
            <a:off x="4525822" y="2846347"/>
            <a:ext cx="2032241" cy="576064"/>
          </a:xfrm>
          <a:prstGeom prst="bentUpArrow">
            <a:avLst>
              <a:gd name="adj1" fmla="val 37346"/>
              <a:gd name="adj2" fmla="val 25000"/>
              <a:gd name="adj3" fmla="val 25000"/>
            </a:avLst>
          </a:prstGeom>
          <a:solidFill>
            <a:srgbClr val="779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31905" y="2276872"/>
            <a:ext cx="1392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discovery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96001" y="2924944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access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2065" y="3429000"/>
            <a:ext cx="1864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understanding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552384" y="3717033"/>
            <a:ext cx="786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Unknown</a:t>
            </a:r>
          </a:p>
          <a:p>
            <a:r>
              <a:rPr lang="en-US" sz="1200" dirty="0"/>
              <a:t>format</a:t>
            </a:r>
          </a:p>
          <a:p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7752185" y="1844825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Unusable</a:t>
            </a:r>
          </a:p>
          <a:p>
            <a:r>
              <a:rPr lang="en-US" sz="1200" dirty="0"/>
              <a:t>data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31904" y="1772817"/>
            <a:ext cx="1097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Unknown data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0" y="1988841"/>
            <a:ext cx="1394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Wrong terminology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88088" y="2708921"/>
            <a:ext cx="1250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Difficult licensing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56241" y="4653137"/>
            <a:ext cx="1614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Lack of documentation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277102" y="2139592"/>
            <a:ext cx="1603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Discovery tools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712013" y="3113715"/>
            <a:ext cx="1703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Standard names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364085" y="4313973"/>
            <a:ext cx="182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Standard </a:t>
            </a:r>
            <a:r>
              <a:rPr lang="en-US" dirty="0" err="1"/>
              <a:t>licences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824193" y="2348881"/>
            <a:ext cx="1659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Authorization problems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256240" y="3284985"/>
            <a:ext cx="17155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Discipline specific jargon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536160" y="2996953"/>
            <a:ext cx="14080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Difficult documents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16081" y="3284985"/>
            <a:ext cx="1405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Assumptions of use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464153" y="3789041"/>
            <a:ext cx="1151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Unable to open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616280" y="3861049"/>
            <a:ext cx="1014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 interface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832304" y="3573017"/>
            <a:ext cx="878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 training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832304" y="422108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 understanding user needs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104113" y="2348881"/>
            <a:ext cx="675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 PIDs</a:t>
            </a:r>
          </a:p>
        </p:txBody>
      </p:sp>
      <p:sp>
        <p:nvSpPr>
          <p:cNvPr id="45" name="Bent-Up Arrow 44"/>
          <p:cNvSpPr/>
          <p:nvPr/>
        </p:nvSpPr>
        <p:spPr>
          <a:xfrm rot="1800000">
            <a:off x="4488225" y="3133261"/>
            <a:ext cx="2612783" cy="576064"/>
          </a:xfrm>
          <a:prstGeom prst="bentUpArrow">
            <a:avLst>
              <a:gd name="adj1" fmla="val 37346"/>
              <a:gd name="adj2" fmla="val 25000"/>
              <a:gd name="adj3" fmla="val 25000"/>
            </a:avLst>
          </a:prstGeom>
          <a:solidFill>
            <a:srgbClr val="779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Bent-Up Arrow 45"/>
          <p:cNvSpPr/>
          <p:nvPr/>
        </p:nvSpPr>
        <p:spPr>
          <a:xfrm rot="1800000">
            <a:off x="4262255" y="3388992"/>
            <a:ext cx="3318045" cy="576064"/>
          </a:xfrm>
          <a:prstGeom prst="bentUpArrow">
            <a:avLst>
              <a:gd name="adj1" fmla="val 37346"/>
              <a:gd name="adj2" fmla="val 25000"/>
              <a:gd name="adj3" fmla="val 25000"/>
            </a:avLst>
          </a:prstGeom>
          <a:solidFill>
            <a:srgbClr val="779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637452" y="4025972"/>
            <a:ext cx="95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trust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3513" y="1412776"/>
            <a:ext cx="13638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Data product</a:t>
            </a:r>
          </a:p>
          <a:p>
            <a:r>
              <a:rPr lang="en-US" sz="1400" dirty="0">
                <a:solidFill>
                  <a:schemeClr val="bg1"/>
                </a:solidFill>
              </a:rPr>
              <a:t>from a Research</a:t>
            </a:r>
          </a:p>
          <a:p>
            <a:r>
              <a:rPr lang="en-US" sz="1400" dirty="0">
                <a:solidFill>
                  <a:schemeClr val="bg1"/>
                </a:solidFill>
              </a:rPr>
              <a:t>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406282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07213C-6387-2DDF-91CA-CA2D4F9D6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Science Diplomacy helps to answer global grand challenges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D3AC47-CBBF-553B-A78C-E26B67897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r>
              <a:rPr lang="en-FI" dirty="0"/>
              <a:t>We need open science, open data to meet global grand challenges</a:t>
            </a:r>
          </a:p>
          <a:p>
            <a:pPr lvl="1"/>
            <a:r>
              <a:rPr lang="en-GB" dirty="0"/>
              <a:t>W</a:t>
            </a:r>
            <a:r>
              <a:rPr lang="en-FI" dirty="0"/>
              <a:t>ithout comprehensive data we are not able to meet the challenges</a:t>
            </a:r>
          </a:p>
          <a:p>
            <a:pPr lvl="1"/>
            <a:r>
              <a:rPr lang="en-FI" dirty="0"/>
              <a:t>Present and future questions</a:t>
            </a:r>
          </a:p>
          <a:p>
            <a:r>
              <a:rPr lang="en-FI" dirty="0"/>
              <a:t>Geopolitics</a:t>
            </a:r>
          </a:p>
          <a:p>
            <a:pPr lvl="1"/>
            <a:r>
              <a:rPr lang="en-GB" dirty="0"/>
              <a:t>Barriers, problems</a:t>
            </a:r>
            <a:endParaRPr lang="en-FI" dirty="0"/>
          </a:p>
          <a:p>
            <a:pPr lvl="1"/>
            <a:r>
              <a:rPr lang="en-GB" dirty="0"/>
              <a:t>To achieve open data is not easy or it is even impossible</a:t>
            </a:r>
          </a:p>
          <a:p>
            <a:pPr lvl="1"/>
            <a:r>
              <a:rPr lang="en-GB" dirty="0"/>
              <a:t>Science diplomacy could help</a:t>
            </a:r>
            <a:endParaRPr lang="en-FI" dirty="0"/>
          </a:p>
          <a:p>
            <a:r>
              <a:rPr lang="fi-FI"/>
              <a:t>Science </a:t>
            </a:r>
            <a:r>
              <a:rPr lang="fi-FI" dirty="0" err="1"/>
              <a:t>Diplomacy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important</a:t>
            </a:r>
            <a:r>
              <a:rPr lang="fi-FI" dirty="0"/>
              <a:t> </a:t>
            </a:r>
            <a:r>
              <a:rPr lang="fi-FI" dirty="0" err="1"/>
              <a:t>tool</a:t>
            </a:r>
            <a:r>
              <a:rPr lang="fi-FI" dirty="0"/>
              <a:t> to </a:t>
            </a:r>
            <a:r>
              <a:rPr lang="fi-FI" dirty="0" err="1"/>
              <a:t>ensure</a:t>
            </a:r>
            <a:r>
              <a:rPr lang="fi-FI" dirty="0"/>
              <a:t> open science, open data</a:t>
            </a:r>
          </a:p>
          <a:p>
            <a:pPr lvl="1"/>
            <a:r>
              <a:rPr lang="fi-FI" dirty="0"/>
              <a:t>long-</a:t>
            </a:r>
            <a:r>
              <a:rPr lang="fi-FI" dirty="0" err="1"/>
              <a:t>term</a:t>
            </a:r>
            <a:r>
              <a:rPr lang="fi-FI" dirty="0"/>
              <a:t>, </a:t>
            </a:r>
            <a:r>
              <a:rPr lang="en-GB" dirty="0"/>
              <a:t>persistent </a:t>
            </a:r>
            <a:r>
              <a:rPr lang="fi-FI" dirty="0" err="1"/>
              <a:t>networking</a:t>
            </a:r>
            <a:endParaRPr lang="fi-FI" dirty="0"/>
          </a:p>
          <a:p>
            <a:pPr lvl="1"/>
            <a:r>
              <a:rPr lang="fi-FI" dirty="0" err="1"/>
              <a:t>Present</a:t>
            </a:r>
            <a:r>
              <a:rPr lang="fi-FI" dirty="0"/>
              <a:t> and </a:t>
            </a:r>
            <a:r>
              <a:rPr lang="fi-FI" dirty="0" err="1"/>
              <a:t>future</a:t>
            </a:r>
            <a:r>
              <a:rPr lang="fi-FI" dirty="0"/>
              <a:t> </a:t>
            </a:r>
            <a:r>
              <a:rPr lang="fi-FI" dirty="0" err="1"/>
              <a:t>questions</a:t>
            </a:r>
            <a:r>
              <a:rPr lang="fi-FI" dirty="0"/>
              <a:t>/</a:t>
            </a:r>
            <a:r>
              <a:rPr lang="fi-FI" dirty="0" err="1"/>
              <a:t>challenges</a:t>
            </a:r>
            <a:endParaRPr lang="fi-FI" dirty="0"/>
          </a:p>
          <a:p>
            <a:r>
              <a:rPr lang="fi-FI" dirty="0" err="1"/>
              <a:t>Trust</a:t>
            </a:r>
            <a:r>
              <a:rPr lang="fi-FI" dirty="0"/>
              <a:t> – </a:t>
            </a:r>
            <a:r>
              <a:rPr lang="fi-FI" dirty="0" err="1"/>
              <a:t>networks</a:t>
            </a:r>
            <a:endParaRPr lang="fi-FI" dirty="0"/>
          </a:p>
          <a:p>
            <a:r>
              <a:rPr lang="fi-FI" dirty="0" err="1"/>
              <a:t>High</a:t>
            </a:r>
            <a:r>
              <a:rPr lang="fi-FI" dirty="0"/>
              <a:t> </a:t>
            </a:r>
            <a:r>
              <a:rPr lang="fi-FI" dirty="0" err="1"/>
              <a:t>scientific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open </a:t>
            </a:r>
            <a:r>
              <a:rPr lang="fi-FI" dirty="0" err="1"/>
              <a:t>doors</a:t>
            </a:r>
            <a:endParaRPr lang="en-FI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62919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8" r="132" b="3288"/>
          <a:stretch/>
        </p:blipFill>
        <p:spPr>
          <a:xfrm>
            <a:off x="1" y="3097"/>
            <a:ext cx="11779928" cy="68549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23240" y="1663418"/>
            <a:ext cx="3908755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i-FI" sz="2400" b="1" dirty="0">
                <a:solidFill>
                  <a:schemeClr val="bg2">
                    <a:lumMod val="25000"/>
                  </a:schemeClr>
                </a:solidFill>
              </a:rPr>
              <a:t>DISCIPLINES </a:t>
            </a:r>
          </a:p>
          <a:p>
            <a:pPr>
              <a:spcAft>
                <a:spcPts val="600"/>
              </a:spcAft>
            </a:pPr>
            <a:r>
              <a:rPr lang="fi-FI" sz="2400" dirty="0">
                <a:solidFill>
                  <a:schemeClr val="bg2">
                    <a:lumMod val="25000"/>
                  </a:schemeClr>
                </a:solidFill>
              </a:rPr>
              <a:t>Natural Sciences</a:t>
            </a:r>
          </a:p>
          <a:p>
            <a:pPr>
              <a:spcAft>
                <a:spcPts val="600"/>
              </a:spcAft>
            </a:pPr>
            <a:r>
              <a:rPr lang="fi-FI" sz="2400" dirty="0" err="1">
                <a:solidFill>
                  <a:schemeClr val="bg2">
                    <a:lumMod val="25000"/>
                  </a:schemeClr>
                </a:solidFill>
              </a:rPr>
              <a:t>Social</a:t>
            </a:r>
            <a:r>
              <a:rPr lang="fi-FI" sz="2400" dirty="0">
                <a:solidFill>
                  <a:schemeClr val="bg2">
                    <a:lumMod val="25000"/>
                  </a:schemeClr>
                </a:solidFill>
              </a:rPr>
              <a:t> Sciences</a:t>
            </a:r>
          </a:p>
          <a:p>
            <a:pPr>
              <a:spcAft>
                <a:spcPts val="600"/>
              </a:spcAft>
            </a:pPr>
            <a:r>
              <a:rPr lang="fi-FI" sz="2400" dirty="0" err="1">
                <a:solidFill>
                  <a:schemeClr val="bg2">
                    <a:lumMod val="25000"/>
                  </a:schemeClr>
                </a:solidFill>
              </a:rPr>
              <a:t>Medicine</a:t>
            </a:r>
            <a:endParaRPr lang="fi-FI" sz="24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fi-FI" sz="2400" dirty="0">
                <a:solidFill>
                  <a:schemeClr val="bg2">
                    <a:lumMod val="25000"/>
                  </a:schemeClr>
                </a:solidFill>
              </a:rPr>
              <a:t>Technology  </a:t>
            </a:r>
            <a:r>
              <a:rPr lang="fi-FI" sz="2400" dirty="0" err="1">
                <a:solidFill>
                  <a:schemeClr val="bg2">
                    <a:lumMod val="25000"/>
                  </a:schemeClr>
                </a:solidFill>
              </a:rPr>
              <a:t>etc</a:t>
            </a:r>
            <a:endParaRPr lang="fi-FI" sz="2400" b="1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PEEX / IEAS                    Science Diplomacy/TWAS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WMO/GAW                     Global SMEAR                   ICOS, ACTRIS,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eLTER</a:t>
            </a:r>
            <a:endParaRPr lang="en-US" sz="2400" b="1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From ideas  to implementation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101498"/>
            <a:ext cx="6918878" cy="86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fi-FI" sz="4400" b="1" dirty="0">
                <a:solidFill>
                  <a:schemeClr val="bg2">
                    <a:lumMod val="25000"/>
                  </a:schemeClr>
                </a:solidFill>
              </a:rPr>
              <a:t>CONTRIBUTION TO </a:t>
            </a:r>
            <a:r>
              <a:rPr lang="fi-FI" sz="4400" b="1" dirty="0" err="1">
                <a:solidFill>
                  <a:schemeClr val="bg2">
                    <a:lumMod val="25000"/>
                  </a:schemeClr>
                </a:solidFill>
              </a:rPr>
              <a:t>Solving</a:t>
            </a:r>
            <a:r>
              <a:rPr lang="fi-FI" sz="4400" b="1" dirty="0">
                <a:solidFill>
                  <a:schemeClr val="bg2">
                    <a:lumMod val="25000"/>
                  </a:schemeClr>
                </a:solidFill>
              </a:rPr>
              <a:t> GRAND CHALLENGES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52401" y="3741011"/>
            <a:ext cx="16615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Biodiversity </a:t>
            </a:r>
          </a:p>
          <a:p>
            <a:pPr algn="r" eaLnBrk="1" hangingPunct="1"/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loss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836248" y="2507504"/>
            <a:ext cx="1510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Air quality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063235" y="3092663"/>
            <a:ext cx="1436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Fresh water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810912" y="4584261"/>
            <a:ext cx="12923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Epidemic </a:t>
            </a:r>
          </a:p>
          <a:p>
            <a:pPr eaLnBrk="1" hangingPunct="1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   diseases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836248" y="4575221"/>
            <a:ext cx="16446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Deforestation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018221" y="1538060"/>
            <a:ext cx="14290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   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Climate</a:t>
            </a:r>
          </a:p>
          <a:p>
            <a:pPr eaLnBrk="1" hangingPunct="1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change  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461252" y="5218727"/>
            <a:ext cx="20092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Food supplies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71063" y="2543157"/>
            <a:ext cx="12429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Volcanoes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401724" y="1876614"/>
            <a:ext cx="14707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Earthquakes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52343" y="3111943"/>
            <a:ext cx="8946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Energy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765134" y="5565948"/>
            <a:ext cx="18346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Chemicalisation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6971752" y="3740005"/>
            <a:ext cx="14514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Ocean </a:t>
            </a:r>
          </a:p>
          <a:p>
            <a:pPr eaLnBrk="1" hangingPunct="1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acidification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89434" y="6132152"/>
            <a:ext cx="4447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 err="1"/>
              <a:t>Demography</a:t>
            </a:r>
            <a:r>
              <a:rPr lang="fi-FI" sz="2000" b="1" dirty="0"/>
              <a:t> / </a:t>
            </a:r>
            <a:r>
              <a:rPr lang="fi-FI" sz="2000" b="1" dirty="0" err="1"/>
              <a:t>Population</a:t>
            </a:r>
            <a:r>
              <a:rPr lang="fi-FI" sz="2000" b="1" dirty="0"/>
              <a:t> /</a:t>
            </a:r>
            <a:r>
              <a:rPr lang="fi-FI" sz="2000" b="1" dirty="0" err="1"/>
              <a:t>Urbanization</a:t>
            </a:r>
            <a:endParaRPr lang="fi-FI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7063235" y="2997"/>
            <a:ext cx="5128765" cy="1642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natural</a:t>
            </a:r>
            <a:r>
              <a:rPr lang="fi-FI" dirty="0"/>
              <a:t> </a:t>
            </a:r>
            <a:r>
              <a:rPr lang="fi-FI" dirty="0" err="1"/>
              <a:t>greenhouse</a:t>
            </a:r>
            <a:r>
              <a:rPr lang="fi-FI" dirty="0"/>
              <a:t> </a:t>
            </a:r>
            <a:r>
              <a:rPr lang="fi-FI" dirty="0" err="1"/>
              <a:t>effect</a:t>
            </a:r>
            <a:endParaRPr lang="fi-FI" dirty="0"/>
          </a:p>
          <a:p>
            <a:pPr lvl="1"/>
            <a:r>
              <a:rPr lang="fi-FI" dirty="0" err="1"/>
              <a:t>Without</a:t>
            </a:r>
            <a:r>
              <a:rPr lang="fi-FI" dirty="0"/>
              <a:t> it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mean</a:t>
            </a:r>
            <a:r>
              <a:rPr lang="fi-FI" dirty="0"/>
              <a:t> </a:t>
            </a:r>
            <a:r>
              <a:rPr lang="fi-FI" dirty="0" err="1"/>
              <a:t>surface</a:t>
            </a:r>
            <a:r>
              <a:rPr lang="fi-FI" dirty="0"/>
              <a:t> T </a:t>
            </a:r>
            <a:r>
              <a:rPr lang="fi-FI" dirty="0" err="1"/>
              <a:t>ca</a:t>
            </a:r>
            <a:r>
              <a:rPr lang="fi-FI" dirty="0"/>
              <a:t> - 18 </a:t>
            </a:r>
            <a:r>
              <a:rPr lang="fi-FI" baseline="30000" dirty="0" err="1"/>
              <a:t>o</a:t>
            </a:r>
            <a:r>
              <a:rPr lang="fi-FI" dirty="0" err="1"/>
              <a:t>C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Now</a:t>
            </a:r>
            <a:r>
              <a:rPr lang="fi-FI" dirty="0"/>
              <a:t> </a:t>
            </a:r>
            <a:r>
              <a:rPr lang="fi-FI" dirty="0" err="1"/>
              <a:t>ca</a:t>
            </a:r>
            <a:r>
              <a:rPr lang="fi-FI" dirty="0"/>
              <a:t>  14 </a:t>
            </a:r>
            <a:r>
              <a:rPr lang="fi-FI" baseline="30000" dirty="0" err="1"/>
              <a:t>o</a:t>
            </a:r>
            <a:r>
              <a:rPr lang="fi-FI" dirty="0" err="1"/>
              <a:t>C</a:t>
            </a:r>
            <a:endParaRPr lang="fi-FI" dirty="0"/>
          </a:p>
          <a:p>
            <a:pPr lvl="1" algn="ctr"/>
            <a:r>
              <a:rPr lang="fi-FI" dirty="0" err="1"/>
              <a:t>Climate</a:t>
            </a:r>
            <a:r>
              <a:rPr lang="fi-FI" dirty="0"/>
              <a:t> is </a:t>
            </a:r>
            <a:r>
              <a:rPr lang="fi-FI" dirty="0" err="1"/>
              <a:t>changing</a:t>
            </a:r>
            <a:r>
              <a:rPr lang="fi-FI" dirty="0"/>
              <a:t>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how</a:t>
            </a:r>
            <a:r>
              <a:rPr lang="fi-FI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1052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485" y="203581"/>
            <a:ext cx="8229600" cy="620688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Calibri" pitchFamily="34" charset="0"/>
              </a:rPr>
              <a:t>Grand Challenges: </a:t>
            </a:r>
            <a:br>
              <a:rPr lang="en-GB" sz="36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3600" dirty="0">
                <a:solidFill>
                  <a:schemeClr val="bg1"/>
                </a:solidFill>
                <a:latin typeface="Calibri" pitchFamily="34" charset="0"/>
              </a:rPr>
              <a:t>How to answer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812" y="1196752"/>
            <a:ext cx="8575700" cy="1607666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GB" sz="3600" dirty="0"/>
              <a:t>clear and ambitious vision /  from deep understanding to practical solutions</a:t>
            </a:r>
          </a:p>
          <a:p>
            <a:pPr>
              <a:buFont typeface="Wingdings" pitchFamily="2" charset="2"/>
              <a:buChar char="ü"/>
            </a:pPr>
            <a:r>
              <a:rPr lang="en-GB" sz="3600" dirty="0"/>
              <a:t>empirical and experimental /  modelling and new theories</a:t>
            </a:r>
          </a:p>
          <a:p>
            <a:pPr>
              <a:buFont typeface="Wingdings" pitchFamily="2" charset="2"/>
              <a:buChar char="ü"/>
            </a:pPr>
            <a:r>
              <a:rPr lang="en-GB" sz="3600" dirty="0"/>
              <a:t>multidisciplinary (physics, chemistry, biology, meteorology, economy, social sciences </a:t>
            </a:r>
            <a:r>
              <a:rPr lang="en-GB" sz="3600" dirty="0" err="1"/>
              <a:t>etc</a:t>
            </a:r>
            <a:r>
              <a:rPr lang="en-GB" sz="3600" dirty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en-GB" sz="3600" dirty="0"/>
              <a:t>from research to innovations; new SMEs</a:t>
            </a:r>
          </a:p>
          <a:p>
            <a:pPr>
              <a:buNone/>
            </a:pPr>
            <a:endParaRPr lang="en-GB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5" descr="Research approach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90323" y="2804418"/>
            <a:ext cx="4347382" cy="400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6037705" y="2804418"/>
          <a:ext cx="4464496" cy="400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50812" y="3008525"/>
            <a:ext cx="1436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New knowledge</a:t>
            </a:r>
          </a:p>
          <a:p>
            <a:r>
              <a:rPr lang="en-US" sz="1600" dirty="0"/>
              <a:t>From new money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59751" y="3140967"/>
            <a:ext cx="20039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New money from new knowledge</a:t>
            </a:r>
          </a:p>
        </p:txBody>
      </p:sp>
    </p:spTree>
    <p:extLst>
      <p:ext uri="{BB962C8B-B14F-4D97-AF65-F5344CB8AC3E}">
        <p14:creationId xmlns:p14="http://schemas.microsoft.com/office/powerpoint/2010/main" val="1625982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025" y="617521"/>
            <a:ext cx="9505950" cy="1008063"/>
          </a:xfrm>
        </p:spPr>
        <p:txBody>
          <a:bodyPr/>
          <a:lstStyle/>
          <a:p>
            <a:r>
              <a:rPr lang="en-GB" dirty="0"/>
              <a:t>The Global Energy Challenge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4B28D-5948-4023-B327-7D55CE994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2881F-7AFD-49D6-B09C-221764931D1E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"/>
              <a:ea typeface="+mn-ea"/>
              <a:cs typeface="+mn-cs"/>
            </a:endParaRP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AFC7CE1B-F0D3-4E7F-9EFC-99479B8CDC89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583113" y="2276475"/>
          <a:ext cx="3025775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DE285294-C06E-453C-9311-DB7EDACBAB11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343025" y="2276475"/>
          <a:ext cx="3024188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A291E108-E5FB-45A5-B1D9-6079A0F39AB7}"/>
              </a:ext>
            </a:extLst>
          </p:cNvPr>
          <p:cNvGraphicFramePr>
            <a:graphicFrameLocks noGrp="1"/>
          </p:cNvGraphicFramePr>
          <p:nvPr>
            <p:ph sz="half" idx="13"/>
          </p:nvPr>
        </p:nvGraphicFramePr>
        <p:xfrm>
          <a:off x="7824788" y="2276475"/>
          <a:ext cx="3024187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83BE91E1-5C9E-4FBC-8C19-7D270CD02739}"/>
              </a:ext>
            </a:extLst>
          </p:cNvPr>
          <p:cNvSpPr/>
          <p:nvPr/>
        </p:nvSpPr>
        <p:spPr>
          <a:xfrm>
            <a:off x="4912022" y="6597352"/>
            <a:ext cx="210185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/>
                <a:ea typeface="+mn-ea"/>
                <a:cs typeface="+mn-cs"/>
              </a:rPr>
              <a:t>OECD (2022) Real GDP long-term forecast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A7294F-1268-4210-B229-794E6D534A02}"/>
              </a:ext>
            </a:extLst>
          </p:cNvPr>
          <p:cNvSpPr/>
          <p:nvPr/>
        </p:nvSpPr>
        <p:spPr>
          <a:xfrm>
            <a:off x="1505230" y="6597352"/>
            <a:ext cx="312777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/>
                <a:ea typeface="+mn-ea"/>
                <a:cs typeface="+mn-cs"/>
              </a:rPr>
              <a:t>United Nations, World Population Prospects 2019, Medium variant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58B8A1-1C20-4CA1-90C5-70F3009CD6E6}"/>
              </a:ext>
            </a:extLst>
          </p:cNvPr>
          <p:cNvSpPr/>
          <p:nvPr/>
        </p:nvSpPr>
        <p:spPr>
          <a:xfrm>
            <a:off x="7974168" y="6602445"/>
            <a:ext cx="395492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/>
                <a:ea typeface="+mn-ea"/>
                <a:cs typeface="+mn-cs"/>
              </a:rPr>
              <a:t>IEA (2021), World Energy Outlook 2021, IEA, Paris, Stated policies scenario (STEPS)</a:t>
            </a:r>
          </a:p>
        </p:txBody>
      </p:sp>
    </p:spTree>
    <p:extLst>
      <p:ext uri="{BB962C8B-B14F-4D97-AF65-F5344CB8AC3E}">
        <p14:creationId xmlns:p14="http://schemas.microsoft.com/office/powerpoint/2010/main" val="413547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AC2D72-460C-1048-B308-092DB86644C1}"/>
              </a:ext>
            </a:extLst>
          </p:cNvPr>
          <p:cNvSpPr txBox="1">
            <a:spLocks noChangeAspect="1"/>
          </p:cNvSpPr>
          <p:nvPr/>
        </p:nvSpPr>
        <p:spPr>
          <a:xfrm>
            <a:off x="3389702" y="3498678"/>
            <a:ext cx="1248604" cy="505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42" dirty="0"/>
              <a:t>401.78</a:t>
            </a:r>
          </a:p>
          <a:p>
            <a:endParaRPr lang="fi-FI" sz="1342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AB6B57-9ED6-AA46-BB48-C3828A686398}"/>
              </a:ext>
            </a:extLst>
          </p:cNvPr>
          <p:cNvSpPr txBox="1">
            <a:spLocks noChangeAspect="1"/>
          </p:cNvSpPr>
          <p:nvPr/>
        </p:nvSpPr>
        <p:spPr>
          <a:xfrm>
            <a:off x="4494881" y="3180620"/>
            <a:ext cx="1248604" cy="505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42" dirty="0"/>
              <a:t>403.94</a:t>
            </a:r>
          </a:p>
          <a:p>
            <a:endParaRPr lang="fi-FI" sz="1342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7CA989-0B75-5E4E-AACE-FFFF72AD1340}"/>
              </a:ext>
            </a:extLst>
          </p:cNvPr>
          <p:cNvSpPr txBox="1">
            <a:spLocks noChangeAspect="1"/>
          </p:cNvSpPr>
          <p:nvPr/>
        </p:nvSpPr>
        <p:spPr>
          <a:xfrm>
            <a:off x="5503795" y="2505158"/>
            <a:ext cx="1248604" cy="505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42" dirty="0"/>
              <a:t>407.70</a:t>
            </a:r>
          </a:p>
          <a:p>
            <a:endParaRPr lang="fi-FI" sz="1342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EFFB69-7D11-6641-AF7E-E194D9C3A46E}"/>
              </a:ext>
            </a:extLst>
          </p:cNvPr>
          <p:cNvSpPr txBox="1">
            <a:spLocks noChangeAspect="1"/>
          </p:cNvSpPr>
          <p:nvPr/>
        </p:nvSpPr>
        <p:spPr>
          <a:xfrm>
            <a:off x="6688207" y="2202844"/>
            <a:ext cx="1248604" cy="505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42" dirty="0"/>
              <a:t>409.65</a:t>
            </a:r>
          </a:p>
          <a:p>
            <a:endParaRPr lang="fi-FI" sz="1342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CC6AB3-9C91-DE4A-A35C-1B64546FAA8D}"/>
              </a:ext>
            </a:extLst>
          </p:cNvPr>
          <p:cNvSpPr txBox="1">
            <a:spLocks noChangeAspect="1"/>
          </p:cNvSpPr>
          <p:nvPr/>
        </p:nvSpPr>
        <p:spPr>
          <a:xfrm>
            <a:off x="7311671" y="1863043"/>
            <a:ext cx="1324329" cy="29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42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70856D-8A14-AA40-8DEA-F15BBF41E9DF}"/>
              </a:ext>
            </a:extLst>
          </p:cNvPr>
          <p:cNvSpPr txBox="1">
            <a:spLocks noChangeAspect="1"/>
          </p:cNvSpPr>
          <p:nvPr/>
        </p:nvSpPr>
        <p:spPr>
          <a:xfrm>
            <a:off x="9035875" y="2178446"/>
            <a:ext cx="2071082" cy="5350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May</a:t>
            </a:r>
            <a:r>
              <a:rPr lang="fi-FI" sz="2400" b="1" dirty="0"/>
              <a:t> 2018:</a:t>
            </a:r>
          </a:p>
          <a:p>
            <a:r>
              <a:rPr lang="fi-FI" sz="2400" b="1" dirty="0"/>
              <a:t>411.44 ppm</a:t>
            </a:r>
          </a:p>
          <a:p>
            <a:r>
              <a:rPr lang="fi-FI" sz="2400" b="1" dirty="0" err="1"/>
              <a:t>May</a:t>
            </a:r>
            <a:r>
              <a:rPr lang="fi-FI" sz="2400" b="1" dirty="0"/>
              <a:t> 2019:</a:t>
            </a:r>
          </a:p>
          <a:p>
            <a:r>
              <a:rPr lang="fi-FI" sz="2400" b="1" dirty="0"/>
              <a:t>414.86 ppm</a:t>
            </a:r>
            <a:endParaRPr lang="fi-FI" sz="2000" dirty="0"/>
          </a:p>
          <a:p>
            <a:r>
              <a:rPr lang="fi-FI" sz="2400" b="1" dirty="0" err="1"/>
              <a:t>May</a:t>
            </a:r>
            <a:r>
              <a:rPr lang="fi-FI" sz="2400" b="1" dirty="0"/>
              <a:t> 2020: 417.31 ppm</a:t>
            </a:r>
          </a:p>
          <a:p>
            <a:r>
              <a:rPr lang="fi-FI" sz="2400" b="1" dirty="0" err="1"/>
              <a:t>May</a:t>
            </a:r>
            <a:r>
              <a:rPr lang="fi-FI" sz="2400" b="1" dirty="0"/>
              <a:t> 2021:</a:t>
            </a:r>
          </a:p>
          <a:p>
            <a:r>
              <a:rPr lang="fi-FI" sz="2400" b="1" dirty="0"/>
              <a:t>419.31 ppm</a:t>
            </a:r>
          </a:p>
          <a:p>
            <a:r>
              <a:rPr lang="fi-FI" sz="2400" b="1" dirty="0" err="1"/>
              <a:t>May</a:t>
            </a:r>
            <a:r>
              <a:rPr lang="fi-FI" sz="2400" b="1" dirty="0"/>
              <a:t> 2022:</a:t>
            </a:r>
          </a:p>
          <a:p>
            <a:r>
              <a:rPr lang="fi-FI" sz="2400" b="1" dirty="0"/>
              <a:t>420.99 ppm</a:t>
            </a:r>
          </a:p>
          <a:p>
            <a:r>
              <a:rPr lang="fi-FI" sz="2400" b="1" dirty="0" err="1"/>
              <a:t>May</a:t>
            </a:r>
            <a:r>
              <a:rPr lang="fi-FI" sz="2400" b="1" dirty="0"/>
              <a:t> 2023:</a:t>
            </a:r>
          </a:p>
          <a:p>
            <a:r>
              <a:rPr lang="fi-FI" sz="2400" b="1" dirty="0"/>
              <a:t>424.00 ppm</a:t>
            </a:r>
          </a:p>
          <a:p>
            <a:endParaRPr lang="fi-FI" sz="1342" b="1" dirty="0"/>
          </a:p>
          <a:p>
            <a:endParaRPr lang="fi-FI" sz="1342" b="1" dirty="0"/>
          </a:p>
          <a:p>
            <a:endParaRPr lang="fi-FI" sz="1342" b="1" dirty="0"/>
          </a:p>
          <a:p>
            <a:endParaRPr lang="fi-FI" sz="1342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0FDED1-DEC7-BDC2-BA76-DAD87735E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97675" cy="4351338"/>
          </a:xfrm>
        </p:spPr>
        <p:txBody>
          <a:bodyPr/>
          <a:lstStyle/>
          <a:p>
            <a:r>
              <a:rPr lang="en-FI" dirty="0"/>
              <a:t> </a:t>
            </a:r>
          </a:p>
        </p:txBody>
      </p:sp>
      <p:pic>
        <p:nvPicPr>
          <p:cNvPr id="12" name="Picture 11" descr="A graph with red lines and numbers&#10;&#10;Description automatically generated">
            <a:extLst>
              <a:ext uri="{FF2B5EF4-FFF2-40B4-BE49-F238E27FC236}">
                <a16:creationId xmlns:a16="http://schemas.microsoft.com/office/drawing/2014/main" id="{E7352B55-60CE-7F6A-5509-9D7AEF917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67159"/>
            <a:ext cx="7797800" cy="569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83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0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390526"/>
            <a:ext cx="7010400" cy="8286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/>
              <a:t>SMEAR II-station (boreal forest, country side)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81200" y="1600201"/>
            <a:ext cx="4025900" cy="4525963"/>
          </a:xfrm>
        </p:spPr>
        <p:txBody>
          <a:bodyPr/>
          <a:lstStyle/>
          <a:p>
            <a:pPr marL="669925" lvl="1" indent="-196850"/>
            <a:endParaRPr lang="fi-FI"/>
          </a:p>
          <a:p>
            <a:pPr marL="282575" indent="-282575">
              <a:buNone/>
            </a:pPr>
            <a:endParaRPr lang="fi-FI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279651" y="4581525"/>
            <a:ext cx="1008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fi-FI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058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4351" y="1"/>
            <a:ext cx="11129962" cy="7294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3600" b="1" dirty="0"/>
              <a:t>YES: </a:t>
            </a:r>
            <a:r>
              <a:rPr lang="fi-FI" sz="3600" b="1" dirty="0" err="1"/>
              <a:t>we</a:t>
            </a:r>
            <a:r>
              <a:rPr lang="fi-FI" sz="3600" b="1" dirty="0"/>
              <a:t> </a:t>
            </a:r>
            <a:r>
              <a:rPr lang="fi-FI" sz="3600" b="1" dirty="0" err="1"/>
              <a:t>can</a:t>
            </a:r>
            <a:r>
              <a:rPr lang="fi-FI" sz="3600" b="1" dirty="0"/>
              <a:t> </a:t>
            </a:r>
            <a:r>
              <a:rPr lang="fi-FI" sz="3600" b="1" dirty="0" err="1"/>
              <a:t>measure</a:t>
            </a:r>
            <a:r>
              <a:rPr lang="fi-FI" sz="3600" b="1" dirty="0"/>
              <a:t> </a:t>
            </a:r>
            <a:r>
              <a:rPr lang="fi-FI" sz="3600" b="1" dirty="0" err="1"/>
              <a:t>the</a:t>
            </a:r>
            <a:r>
              <a:rPr lang="fi-FI" sz="3600" b="1" dirty="0"/>
              <a:t> </a:t>
            </a:r>
            <a:r>
              <a:rPr lang="fi-FI" sz="3600" b="1" dirty="0" err="1"/>
              <a:t>sink</a:t>
            </a:r>
            <a:r>
              <a:rPr lang="fi-FI" sz="3600" b="1" dirty="0"/>
              <a:t> /  CARBON  </a:t>
            </a:r>
            <a:r>
              <a:rPr lang="fi-FI" sz="3600" b="1" dirty="0" err="1"/>
              <a:t>partitioning</a:t>
            </a:r>
            <a:endParaRPr lang="fi-FI" sz="3600" b="1" dirty="0"/>
          </a:p>
          <a:p>
            <a:endParaRPr lang="fi-FI" sz="3600" b="1" dirty="0"/>
          </a:p>
          <a:p>
            <a:endParaRPr lang="fi-FI" sz="3600" b="1" dirty="0"/>
          </a:p>
          <a:p>
            <a:endParaRPr lang="fi-FI" sz="3600" b="1" dirty="0"/>
          </a:p>
          <a:p>
            <a:endParaRPr lang="fi-FI" sz="3600" b="1" dirty="0"/>
          </a:p>
          <a:p>
            <a:endParaRPr lang="fi-FI" sz="3600" b="1" dirty="0"/>
          </a:p>
          <a:p>
            <a:endParaRPr lang="fi-FI" sz="3600" b="1" dirty="0"/>
          </a:p>
          <a:p>
            <a:endParaRPr lang="fi-FI" sz="3600" b="1" dirty="0"/>
          </a:p>
          <a:p>
            <a:endParaRPr lang="fi-FI" sz="3600" b="1" dirty="0"/>
          </a:p>
          <a:p>
            <a:endParaRPr lang="fi-FI" sz="3600" b="1" dirty="0"/>
          </a:p>
          <a:p>
            <a:endParaRPr lang="fi-FI" sz="3600" b="1" dirty="0"/>
          </a:p>
          <a:p>
            <a:endParaRPr lang="fi-FI" sz="3600" b="1" dirty="0"/>
          </a:p>
          <a:p>
            <a:endParaRPr lang="fi-FI" sz="3600" b="1" dirty="0"/>
          </a:p>
        </p:txBody>
      </p:sp>
      <p:sp>
        <p:nvSpPr>
          <p:cNvPr id="1062915" name="AutoShape 3"/>
          <p:cNvSpPr>
            <a:spLocks noChangeArrowheads="1"/>
          </p:cNvSpPr>
          <p:nvPr/>
        </p:nvSpPr>
        <p:spPr bwMode="auto">
          <a:xfrm flipH="1">
            <a:off x="2423592" y="1844824"/>
            <a:ext cx="1524000" cy="1276350"/>
          </a:xfrm>
          <a:prstGeom prst="leftArrow">
            <a:avLst>
              <a:gd name="adj1" fmla="val 50000"/>
              <a:gd name="adj2" fmla="val 29851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>
              <a:latin typeface="+mj-lt"/>
            </a:endParaRPr>
          </a:p>
        </p:txBody>
      </p:sp>
      <p:sp>
        <p:nvSpPr>
          <p:cNvPr id="1062916" name="AutoShape 4"/>
          <p:cNvSpPr>
            <a:spLocks noChangeArrowheads="1"/>
          </p:cNvSpPr>
          <p:nvPr/>
        </p:nvSpPr>
        <p:spPr bwMode="auto">
          <a:xfrm rot="16200000" flipH="1">
            <a:off x="5775326" y="5118101"/>
            <a:ext cx="923925" cy="571500"/>
          </a:xfrm>
          <a:prstGeom prst="leftArrow">
            <a:avLst>
              <a:gd name="adj1" fmla="val 50000"/>
              <a:gd name="adj2" fmla="val 4041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>
              <a:latin typeface="+mj-lt"/>
            </a:endParaRPr>
          </a:p>
        </p:txBody>
      </p:sp>
      <p:sp>
        <p:nvSpPr>
          <p:cNvPr id="1062917" name="AutoShape 5"/>
          <p:cNvSpPr>
            <a:spLocks noChangeArrowheads="1"/>
          </p:cNvSpPr>
          <p:nvPr/>
        </p:nvSpPr>
        <p:spPr bwMode="auto">
          <a:xfrm rot="16200000" flipH="1">
            <a:off x="8791074" y="5295401"/>
            <a:ext cx="724902" cy="457199"/>
          </a:xfrm>
          <a:prstGeom prst="leftArrow">
            <a:avLst>
              <a:gd name="adj1" fmla="val 50000"/>
              <a:gd name="adj2" fmla="val 50521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>
              <a:latin typeface="+mj-lt"/>
            </a:endParaRPr>
          </a:p>
        </p:txBody>
      </p:sp>
      <p:sp>
        <p:nvSpPr>
          <p:cNvPr id="1062918" name="AutoShape 6"/>
          <p:cNvSpPr>
            <a:spLocks noChangeArrowheads="1"/>
          </p:cNvSpPr>
          <p:nvPr/>
        </p:nvSpPr>
        <p:spPr bwMode="auto">
          <a:xfrm rot="12656907" flipH="1">
            <a:off x="3648075" y="1412875"/>
            <a:ext cx="895350" cy="395288"/>
          </a:xfrm>
          <a:prstGeom prst="leftArrow">
            <a:avLst>
              <a:gd name="adj1" fmla="val 50000"/>
              <a:gd name="adj2" fmla="val 56626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>
              <a:latin typeface="+mj-lt"/>
            </a:endParaRPr>
          </a:p>
        </p:txBody>
      </p:sp>
      <p:sp>
        <p:nvSpPr>
          <p:cNvPr id="1062919" name="AutoShape 7"/>
          <p:cNvSpPr>
            <a:spLocks noChangeArrowheads="1"/>
          </p:cNvSpPr>
          <p:nvPr/>
        </p:nvSpPr>
        <p:spPr bwMode="auto">
          <a:xfrm rot="10800000" flipH="1">
            <a:off x="4223792" y="4581129"/>
            <a:ext cx="895350" cy="180975"/>
          </a:xfrm>
          <a:prstGeom prst="leftArrow">
            <a:avLst>
              <a:gd name="adj1" fmla="val 50000"/>
              <a:gd name="adj2" fmla="val 123684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>
              <a:latin typeface="+mj-lt"/>
            </a:endParaRPr>
          </a:p>
        </p:txBody>
      </p:sp>
      <p:sp>
        <p:nvSpPr>
          <p:cNvPr id="1062920" name="Text Box 8"/>
          <p:cNvSpPr txBox="1">
            <a:spLocks noChangeArrowheads="1"/>
          </p:cNvSpPr>
          <p:nvPr/>
        </p:nvSpPr>
        <p:spPr bwMode="auto">
          <a:xfrm>
            <a:off x="2701765" y="720438"/>
            <a:ext cx="17275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>
                <a:latin typeface="+mj-lt"/>
              </a:rPr>
              <a:t>Needle respiration</a:t>
            </a:r>
            <a:br>
              <a:rPr lang="en-GB" sz="1600" dirty="0">
                <a:latin typeface="+mj-lt"/>
              </a:rPr>
            </a:br>
            <a:r>
              <a:rPr lang="en-GB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300 g C m</a:t>
            </a:r>
            <a:r>
              <a:rPr lang="en-GB" sz="1600" b="1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-2</a:t>
            </a:r>
            <a:endParaRPr lang="en-GB" sz="16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062921" name="Text Box 9"/>
          <p:cNvSpPr txBox="1">
            <a:spLocks noChangeArrowheads="1"/>
          </p:cNvSpPr>
          <p:nvPr/>
        </p:nvSpPr>
        <p:spPr bwMode="auto">
          <a:xfrm>
            <a:off x="1964418" y="2993738"/>
            <a:ext cx="20862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>
                <a:latin typeface="+mj-lt"/>
              </a:rPr>
              <a:t>Needle photosynthesis</a:t>
            </a:r>
            <a:br>
              <a:rPr lang="en-GB" sz="1600" dirty="0">
                <a:latin typeface="+mj-lt"/>
              </a:rPr>
            </a:br>
            <a:r>
              <a:rPr lang="en-GB" sz="1600" b="1" dirty="0">
                <a:solidFill>
                  <a:srgbClr val="FF0000"/>
                </a:solidFill>
                <a:latin typeface="+mj-lt"/>
              </a:rPr>
              <a:t>1100 g C m</a:t>
            </a:r>
            <a:r>
              <a:rPr lang="en-GB" sz="1600" b="1" baseline="30000" dirty="0">
                <a:solidFill>
                  <a:srgbClr val="FF0000"/>
                </a:solidFill>
                <a:latin typeface="+mj-lt"/>
              </a:rPr>
              <a:t>-2</a:t>
            </a:r>
            <a:endParaRPr lang="en-GB" sz="1600" dirty="0">
              <a:latin typeface="+mj-lt"/>
            </a:endParaRPr>
          </a:p>
        </p:txBody>
      </p:sp>
      <p:sp>
        <p:nvSpPr>
          <p:cNvPr id="1062922" name="Text Box 10"/>
          <p:cNvSpPr txBox="1">
            <a:spLocks noChangeArrowheads="1"/>
          </p:cNvSpPr>
          <p:nvPr/>
        </p:nvSpPr>
        <p:spPr bwMode="auto">
          <a:xfrm>
            <a:off x="5735367" y="4586079"/>
            <a:ext cx="15277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>
                <a:latin typeface="+mj-lt"/>
              </a:rPr>
              <a:t>Root respiration</a:t>
            </a:r>
          </a:p>
        </p:txBody>
      </p:sp>
      <p:sp>
        <p:nvSpPr>
          <p:cNvPr id="1062923" name="Text Box 11"/>
          <p:cNvSpPr txBox="1">
            <a:spLocks noChangeArrowheads="1"/>
          </p:cNvSpPr>
          <p:nvPr/>
        </p:nvSpPr>
        <p:spPr bwMode="auto">
          <a:xfrm>
            <a:off x="8249485" y="4632246"/>
            <a:ext cx="19083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1600" dirty="0">
                <a:latin typeface="+mj-lt"/>
              </a:rPr>
              <a:t>Decomposition of soil organic matter</a:t>
            </a:r>
          </a:p>
        </p:txBody>
      </p:sp>
      <p:sp>
        <p:nvSpPr>
          <p:cNvPr id="1062924" name="Text Box 12"/>
          <p:cNvSpPr txBox="1">
            <a:spLocks noChangeArrowheads="1"/>
          </p:cNvSpPr>
          <p:nvPr/>
        </p:nvSpPr>
        <p:spPr bwMode="auto">
          <a:xfrm>
            <a:off x="3349690" y="4005065"/>
            <a:ext cx="16323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>
                <a:latin typeface="+mj-lt"/>
              </a:rPr>
              <a:t>Wood respiration</a:t>
            </a:r>
            <a:br>
              <a:rPr lang="en-GB" sz="1600" dirty="0">
                <a:latin typeface="+mj-lt"/>
              </a:rPr>
            </a:br>
            <a:r>
              <a:rPr lang="en-GB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100 g C m</a:t>
            </a:r>
            <a:r>
              <a:rPr lang="en-GB" sz="1600" b="1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-2</a:t>
            </a:r>
            <a:endParaRPr lang="en-GB" sz="16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062925" name="Text Box 13"/>
          <p:cNvSpPr txBox="1">
            <a:spLocks noChangeArrowheads="1"/>
          </p:cNvSpPr>
          <p:nvPr/>
        </p:nvSpPr>
        <p:spPr bwMode="auto">
          <a:xfrm>
            <a:off x="6734087" y="832777"/>
            <a:ext cx="3286125" cy="135421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>
                <a:latin typeface="+mj-lt"/>
              </a:rPr>
              <a:t>The net carbon sequestration</a:t>
            </a:r>
            <a:r>
              <a:rPr lang="en-GB" b="1" dirty="0">
                <a:solidFill>
                  <a:srgbClr val="FF0000"/>
                </a:solidFill>
                <a:latin typeface="+mj-lt"/>
              </a:rPr>
              <a:t> 200-250 g C m</a:t>
            </a:r>
            <a:r>
              <a:rPr lang="en-GB" b="1" baseline="30000" dirty="0">
                <a:solidFill>
                  <a:srgbClr val="FF0000"/>
                </a:solidFill>
                <a:latin typeface="+mj-lt"/>
              </a:rPr>
              <a:t>-2 </a:t>
            </a:r>
            <a:r>
              <a:rPr lang="en-GB" b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b="1" baseline="30000" dirty="0">
                <a:solidFill>
                  <a:srgbClr val="FF0000"/>
                </a:solidFill>
                <a:latin typeface="+mj-lt"/>
              </a:rPr>
              <a:t>-1</a:t>
            </a:r>
            <a:endParaRPr lang="en-GB" b="1" dirty="0">
              <a:latin typeface="+mj-lt"/>
            </a:endParaRPr>
          </a:p>
        </p:txBody>
      </p:sp>
      <p:sp>
        <p:nvSpPr>
          <p:cNvPr id="1062926" name="Text Box 14"/>
          <p:cNvSpPr txBox="1">
            <a:spLocks noChangeArrowheads="1"/>
          </p:cNvSpPr>
          <p:nvPr/>
        </p:nvSpPr>
        <p:spPr bwMode="auto">
          <a:xfrm>
            <a:off x="6645231" y="3495080"/>
            <a:ext cx="19180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>
                <a:latin typeface="+mj-lt"/>
              </a:rPr>
              <a:t>Soil carbon efflux  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600 g C m</a:t>
            </a:r>
            <a:r>
              <a:rPr lang="en-GB" b="1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-2</a:t>
            </a: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062927" name="AutoShape 16"/>
          <p:cNvSpPr>
            <a:spLocks noChangeArrowheads="1"/>
          </p:cNvSpPr>
          <p:nvPr/>
        </p:nvSpPr>
        <p:spPr bwMode="auto">
          <a:xfrm rot="5400000" flipH="1">
            <a:off x="2667001" y="5072063"/>
            <a:ext cx="895350" cy="180975"/>
          </a:xfrm>
          <a:prstGeom prst="leftArrow">
            <a:avLst>
              <a:gd name="adj1" fmla="val 50000"/>
              <a:gd name="adj2" fmla="val 123684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>
              <a:latin typeface="+mj-lt"/>
            </a:endParaRPr>
          </a:p>
        </p:txBody>
      </p:sp>
      <p:sp>
        <p:nvSpPr>
          <p:cNvPr id="1062928" name="Text Box 17"/>
          <p:cNvSpPr txBox="1">
            <a:spLocks noChangeArrowheads="1"/>
          </p:cNvSpPr>
          <p:nvPr/>
        </p:nvSpPr>
        <p:spPr bwMode="auto">
          <a:xfrm>
            <a:off x="6620971" y="5076921"/>
            <a:ext cx="1668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>
                <a:latin typeface="+mj-lt"/>
              </a:rPr>
              <a:t>Litter production </a:t>
            </a:r>
            <a:r>
              <a:rPr lang="en-GB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100 g C m</a:t>
            </a:r>
            <a:r>
              <a:rPr lang="en-GB" sz="1600" b="1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-2</a:t>
            </a:r>
          </a:p>
        </p:txBody>
      </p:sp>
      <p:sp>
        <p:nvSpPr>
          <p:cNvPr id="1062929" name="AutoShape 18"/>
          <p:cNvSpPr>
            <a:spLocks noChangeArrowheads="1"/>
          </p:cNvSpPr>
          <p:nvPr/>
        </p:nvSpPr>
        <p:spPr bwMode="auto">
          <a:xfrm rot="16234918" flipH="1">
            <a:off x="2911232" y="5178807"/>
            <a:ext cx="895350" cy="133350"/>
          </a:xfrm>
          <a:prstGeom prst="leftArrow">
            <a:avLst>
              <a:gd name="adj1" fmla="val 50000"/>
              <a:gd name="adj2" fmla="val 16785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>
              <a:latin typeface="+mj-lt"/>
            </a:endParaRPr>
          </a:p>
        </p:txBody>
      </p:sp>
      <p:sp>
        <p:nvSpPr>
          <p:cNvPr id="1062931" name="AutoShape 21"/>
          <p:cNvSpPr>
            <a:spLocks noChangeArrowheads="1"/>
          </p:cNvSpPr>
          <p:nvPr/>
        </p:nvSpPr>
        <p:spPr bwMode="auto">
          <a:xfrm flipV="1">
            <a:off x="5562600" y="6172200"/>
            <a:ext cx="457200" cy="381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176921839 h 21600"/>
              <a:gd name="T4" fmla="*/ 649754286 w 21600"/>
              <a:gd name="T5" fmla="*/ 2090924422 h 21600"/>
              <a:gd name="T6" fmla="*/ 2147483647 w 21600"/>
              <a:gd name="T7" fmla="*/ 58846091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>
              <a:latin typeface="+mj-lt"/>
            </a:endParaRPr>
          </a:p>
        </p:txBody>
      </p:sp>
      <p:sp>
        <p:nvSpPr>
          <p:cNvPr id="1062932" name="Rectangle 22"/>
          <p:cNvSpPr>
            <a:spLocks noChangeArrowheads="1"/>
          </p:cNvSpPr>
          <p:nvPr/>
        </p:nvSpPr>
        <p:spPr bwMode="auto">
          <a:xfrm>
            <a:off x="1524000" y="6021289"/>
            <a:ext cx="9144000" cy="45719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>
              <a:latin typeface="+mj-lt"/>
            </a:endParaRPr>
          </a:p>
        </p:txBody>
      </p:sp>
      <p:sp>
        <p:nvSpPr>
          <p:cNvPr id="1062933" name="Freeform 23"/>
          <p:cNvSpPr>
            <a:spLocks/>
          </p:cNvSpPr>
          <p:nvPr/>
        </p:nvSpPr>
        <p:spPr bwMode="auto">
          <a:xfrm>
            <a:off x="4048126" y="5872164"/>
            <a:ext cx="2519363" cy="288925"/>
          </a:xfrm>
          <a:custGeom>
            <a:avLst/>
            <a:gdLst>
              <a:gd name="T0" fmla="*/ 2147483647 w 1587"/>
              <a:gd name="T1" fmla="*/ 2147483647 h 182"/>
              <a:gd name="T2" fmla="*/ 2147483647 w 1587"/>
              <a:gd name="T3" fmla="*/ 2147483647 h 182"/>
              <a:gd name="T4" fmla="*/ 2147483647 w 1587"/>
              <a:gd name="T5" fmla="*/ 2147483647 h 182"/>
              <a:gd name="T6" fmla="*/ 2147483647 w 1587"/>
              <a:gd name="T7" fmla="*/ 2147483647 h 182"/>
              <a:gd name="T8" fmla="*/ 2147483647 w 1587"/>
              <a:gd name="T9" fmla="*/ 2147483647 h 182"/>
              <a:gd name="T10" fmla="*/ 2147483647 w 1587"/>
              <a:gd name="T11" fmla="*/ 2147483647 h 182"/>
              <a:gd name="T12" fmla="*/ 2147483647 w 1587"/>
              <a:gd name="T13" fmla="*/ 2147483647 h 182"/>
              <a:gd name="T14" fmla="*/ 2147483647 w 1587"/>
              <a:gd name="T15" fmla="*/ 2147483647 h 182"/>
              <a:gd name="T16" fmla="*/ 2147483647 w 1587"/>
              <a:gd name="T17" fmla="*/ 2147483647 h 182"/>
              <a:gd name="T18" fmla="*/ 2147483647 w 1587"/>
              <a:gd name="T19" fmla="*/ 2147483647 h 182"/>
              <a:gd name="T20" fmla="*/ 2147483647 w 1587"/>
              <a:gd name="T21" fmla="*/ 2147483647 h 182"/>
              <a:gd name="T22" fmla="*/ 2147483647 w 1587"/>
              <a:gd name="T23" fmla="*/ 2147483647 h 182"/>
              <a:gd name="T24" fmla="*/ 2147483647 w 1587"/>
              <a:gd name="T25" fmla="*/ 2147483647 h 182"/>
              <a:gd name="T26" fmla="*/ 2147483647 w 1587"/>
              <a:gd name="T27" fmla="*/ 2147483647 h 182"/>
              <a:gd name="T28" fmla="*/ 2147483647 w 1587"/>
              <a:gd name="T29" fmla="*/ 2147483647 h 182"/>
              <a:gd name="T30" fmla="*/ 2147483647 w 1587"/>
              <a:gd name="T31" fmla="*/ 2147483647 h 182"/>
              <a:gd name="T32" fmla="*/ 2147483647 w 1587"/>
              <a:gd name="T33" fmla="*/ 2147483647 h 182"/>
              <a:gd name="T34" fmla="*/ 2147483647 w 1587"/>
              <a:gd name="T35" fmla="*/ 2147483647 h 182"/>
              <a:gd name="T36" fmla="*/ 2147483647 w 1587"/>
              <a:gd name="T37" fmla="*/ 2147483647 h 182"/>
              <a:gd name="T38" fmla="*/ 2147483647 w 1587"/>
              <a:gd name="T39" fmla="*/ 2147483647 h 182"/>
              <a:gd name="T40" fmla="*/ 2147483647 w 1587"/>
              <a:gd name="T41" fmla="*/ 2147483647 h 182"/>
              <a:gd name="T42" fmla="*/ 2147483647 w 1587"/>
              <a:gd name="T43" fmla="*/ 2147483647 h 182"/>
              <a:gd name="T44" fmla="*/ 2147483647 w 1587"/>
              <a:gd name="T45" fmla="*/ 2147483647 h 182"/>
              <a:gd name="T46" fmla="*/ 2147483647 w 1587"/>
              <a:gd name="T47" fmla="*/ 2147483647 h 182"/>
              <a:gd name="T48" fmla="*/ 2147483647 w 1587"/>
              <a:gd name="T49" fmla="*/ 2147483647 h 182"/>
              <a:gd name="T50" fmla="*/ 2147483647 w 1587"/>
              <a:gd name="T51" fmla="*/ 2147483647 h 182"/>
              <a:gd name="T52" fmla="*/ 2147483647 w 1587"/>
              <a:gd name="T53" fmla="*/ 2147483647 h 182"/>
              <a:gd name="T54" fmla="*/ 2147483647 w 1587"/>
              <a:gd name="T55" fmla="*/ 2147483647 h 182"/>
              <a:gd name="T56" fmla="*/ 2147483647 w 1587"/>
              <a:gd name="T57" fmla="*/ 2147483647 h 182"/>
              <a:gd name="T58" fmla="*/ 2147483647 w 1587"/>
              <a:gd name="T59" fmla="*/ 2147483647 h 182"/>
              <a:gd name="T60" fmla="*/ 2147483647 w 1587"/>
              <a:gd name="T61" fmla="*/ 2147483647 h 182"/>
              <a:gd name="T62" fmla="*/ 2147483647 w 1587"/>
              <a:gd name="T63" fmla="*/ 0 h 18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87"/>
              <a:gd name="T97" fmla="*/ 0 h 182"/>
              <a:gd name="T98" fmla="*/ 1587 w 1587"/>
              <a:gd name="T99" fmla="*/ 182 h 18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87" h="182">
                <a:moveTo>
                  <a:pt x="705" y="0"/>
                </a:moveTo>
                <a:cubicBezTo>
                  <a:pt x="703" y="13"/>
                  <a:pt x="703" y="29"/>
                  <a:pt x="693" y="39"/>
                </a:cubicBezTo>
                <a:cubicBezTo>
                  <a:pt x="679" y="53"/>
                  <a:pt x="658" y="56"/>
                  <a:pt x="639" y="60"/>
                </a:cubicBezTo>
                <a:cubicBezTo>
                  <a:pt x="586" y="72"/>
                  <a:pt x="535" y="82"/>
                  <a:pt x="480" y="84"/>
                </a:cubicBezTo>
                <a:cubicBezTo>
                  <a:pt x="430" y="86"/>
                  <a:pt x="380" y="86"/>
                  <a:pt x="330" y="87"/>
                </a:cubicBezTo>
                <a:cubicBezTo>
                  <a:pt x="247" y="108"/>
                  <a:pt x="132" y="104"/>
                  <a:pt x="54" y="105"/>
                </a:cubicBezTo>
                <a:cubicBezTo>
                  <a:pt x="42" y="107"/>
                  <a:pt x="35" y="108"/>
                  <a:pt x="24" y="111"/>
                </a:cubicBezTo>
                <a:cubicBezTo>
                  <a:pt x="18" y="113"/>
                  <a:pt x="0" y="117"/>
                  <a:pt x="6" y="117"/>
                </a:cubicBezTo>
                <a:cubicBezTo>
                  <a:pt x="21" y="116"/>
                  <a:pt x="36" y="115"/>
                  <a:pt x="51" y="114"/>
                </a:cubicBezTo>
                <a:cubicBezTo>
                  <a:pt x="108" y="105"/>
                  <a:pt x="199" y="112"/>
                  <a:pt x="249" y="111"/>
                </a:cubicBezTo>
                <a:cubicBezTo>
                  <a:pt x="284" y="109"/>
                  <a:pt x="325" y="102"/>
                  <a:pt x="360" y="108"/>
                </a:cubicBezTo>
                <a:cubicBezTo>
                  <a:pt x="314" y="113"/>
                  <a:pt x="270" y="126"/>
                  <a:pt x="225" y="132"/>
                </a:cubicBezTo>
                <a:cubicBezTo>
                  <a:pt x="202" y="140"/>
                  <a:pt x="180" y="144"/>
                  <a:pt x="156" y="147"/>
                </a:cubicBezTo>
                <a:cubicBezTo>
                  <a:pt x="150" y="149"/>
                  <a:pt x="144" y="151"/>
                  <a:pt x="138" y="153"/>
                </a:cubicBezTo>
                <a:cubicBezTo>
                  <a:pt x="132" y="155"/>
                  <a:pt x="150" y="150"/>
                  <a:pt x="156" y="150"/>
                </a:cubicBezTo>
                <a:cubicBezTo>
                  <a:pt x="175" y="148"/>
                  <a:pt x="194" y="148"/>
                  <a:pt x="213" y="147"/>
                </a:cubicBezTo>
                <a:cubicBezTo>
                  <a:pt x="290" y="128"/>
                  <a:pt x="371" y="125"/>
                  <a:pt x="450" y="123"/>
                </a:cubicBezTo>
                <a:cubicBezTo>
                  <a:pt x="477" y="116"/>
                  <a:pt x="504" y="113"/>
                  <a:pt x="531" y="108"/>
                </a:cubicBezTo>
                <a:cubicBezTo>
                  <a:pt x="539" y="106"/>
                  <a:pt x="555" y="102"/>
                  <a:pt x="555" y="102"/>
                </a:cubicBezTo>
                <a:cubicBezTo>
                  <a:pt x="566" y="103"/>
                  <a:pt x="578" y="101"/>
                  <a:pt x="588" y="105"/>
                </a:cubicBezTo>
                <a:cubicBezTo>
                  <a:pt x="594" y="107"/>
                  <a:pt x="576" y="107"/>
                  <a:pt x="570" y="108"/>
                </a:cubicBezTo>
                <a:cubicBezTo>
                  <a:pt x="554" y="112"/>
                  <a:pt x="538" y="119"/>
                  <a:pt x="522" y="123"/>
                </a:cubicBezTo>
                <a:cubicBezTo>
                  <a:pt x="494" y="130"/>
                  <a:pt x="451" y="139"/>
                  <a:pt x="426" y="153"/>
                </a:cubicBezTo>
                <a:cubicBezTo>
                  <a:pt x="391" y="172"/>
                  <a:pt x="425" y="159"/>
                  <a:pt x="390" y="171"/>
                </a:cubicBezTo>
                <a:cubicBezTo>
                  <a:pt x="387" y="172"/>
                  <a:pt x="378" y="175"/>
                  <a:pt x="381" y="177"/>
                </a:cubicBezTo>
                <a:cubicBezTo>
                  <a:pt x="392" y="182"/>
                  <a:pt x="405" y="173"/>
                  <a:pt x="417" y="171"/>
                </a:cubicBezTo>
                <a:cubicBezTo>
                  <a:pt x="442" y="163"/>
                  <a:pt x="403" y="175"/>
                  <a:pt x="450" y="165"/>
                </a:cubicBezTo>
                <a:cubicBezTo>
                  <a:pt x="467" y="161"/>
                  <a:pt x="484" y="150"/>
                  <a:pt x="501" y="147"/>
                </a:cubicBezTo>
                <a:cubicBezTo>
                  <a:pt x="517" y="144"/>
                  <a:pt x="549" y="141"/>
                  <a:pt x="549" y="141"/>
                </a:cubicBezTo>
                <a:cubicBezTo>
                  <a:pt x="563" y="136"/>
                  <a:pt x="576" y="134"/>
                  <a:pt x="591" y="132"/>
                </a:cubicBezTo>
                <a:cubicBezTo>
                  <a:pt x="605" y="127"/>
                  <a:pt x="620" y="129"/>
                  <a:pt x="633" y="123"/>
                </a:cubicBezTo>
                <a:cubicBezTo>
                  <a:pt x="657" y="112"/>
                  <a:pt x="676" y="103"/>
                  <a:pt x="702" y="99"/>
                </a:cubicBezTo>
                <a:cubicBezTo>
                  <a:pt x="763" y="105"/>
                  <a:pt x="722" y="90"/>
                  <a:pt x="738" y="168"/>
                </a:cubicBezTo>
                <a:cubicBezTo>
                  <a:pt x="739" y="172"/>
                  <a:pt x="744" y="164"/>
                  <a:pt x="747" y="162"/>
                </a:cubicBezTo>
                <a:cubicBezTo>
                  <a:pt x="757" y="153"/>
                  <a:pt x="759" y="146"/>
                  <a:pt x="765" y="135"/>
                </a:cubicBezTo>
                <a:cubicBezTo>
                  <a:pt x="774" y="118"/>
                  <a:pt x="779" y="115"/>
                  <a:pt x="795" y="108"/>
                </a:cubicBezTo>
                <a:cubicBezTo>
                  <a:pt x="801" y="105"/>
                  <a:pt x="813" y="102"/>
                  <a:pt x="813" y="102"/>
                </a:cubicBezTo>
                <a:cubicBezTo>
                  <a:pt x="848" y="106"/>
                  <a:pt x="881" y="114"/>
                  <a:pt x="915" y="123"/>
                </a:cubicBezTo>
                <a:cubicBezTo>
                  <a:pt x="957" y="133"/>
                  <a:pt x="1001" y="128"/>
                  <a:pt x="1044" y="129"/>
                </a:cubicBezTo>
                <a:cubicBezTo>
                  <a:pt x="1060" y="130"/>
                  <a:pt x="1093" y="133"/>
                  <a:pt x="1110" y="135"/>
                </a:cubicBezTo>
                <a:cubicBezTo>
                  <a:pt x="1116" y="136"/>
                  <a:pt x="1134" y="138"/>
                  <a:pt x="1128" y="138"/>
                </a:cubicBezTo>
                <a:cubicBezTo>
                  <a:pt x="1121" y="138"/>
                  <a:pt x="1114" y="136"/>
                  <a:pt x="1107" y="135"/>
                </a:cubicBezTo>
                <a:cubicBezTo>
                  <a:pt x="1083" y="127"/>
                  <a:pt x="1057" y="122"/>
                  <a:pt x="1032" y="117"/>
                </a:cubicBezTo>
                <a:cubicBezTo>
                  <a:pt x="1018" y="107"/>
                  <a:pt x="1004" y="105"/>
                  <a:pt x="987" y="102"/>
                </a:cubicBezTo>
                <a:cubicBezTo>
                  <a:pt x="973" y="100"/>
                  <a:pt x="945" y="96"/>
                  <a:pt x="945" y="96"/>
                </a:cubicBezTo>
                <a:cubicBezTo>
                  <a:pt x="871" y="71"/>
                  <a:pt x="1084" y="96"/>
                  <a:pt x="1122" y="99"/>
                </a:cubicBezTo>
                <a:cubicBezTo>
                  <a:pt x="1228" y="126"/>
                  <a:pt x="1335" y="118"/>
                  <a:pt x="1446" y="120"/>
                </a:cubicBezTo>
                <a:cubicBezTo>
                  <a:pt x="1388" y="110"/>
                  <a:pt x="1330" y="110"/>
                  <a:pt x="1272" y="108"/>
                </a:cubicBezTo>
                <a:cubicBezTo>
                  <a:pt x="1224" y="102"/>
                  <a:pt x="1180" y="90"/>
                  <a:pt x="1134" y="78"/>
                </a:cubicBezTo>
                <a:cubicBezTo>
                  <a:pt x="1239" y="72"/>
                  <a:pt x="1344" y="82"/>
                  <a:pt x="1449" y="84"/>
                </a:cubicBezTo>
                <a:cubicBezTo>
                  <a:pt x="1456" y="85"/>
                  <a:pt x="1463" y="87"/>
                  <a:pt x="1470" y="87"/>
                </a:cubicBezTo>
                <a:cubicBezTo>
                  <a:pt x="1508" y="87"/>
                  <a:pt x="1546" y="86"/>
                  <a:pt x="1584" y="84"/>
                </a:cubicBezTo>
                <a:cubicBezTo>
                  <a:pt x="1587" y="84"/>
                  <a:pt x="1578" y="81"/>
                  <a:pt x="1575" y="81"/>
                </a:cubicBezTo>
                <a:cubicBezTo>
                  <a:pt x="1565" y="79"/>
                  <a:pt x="1555" y="79"/>
                  <a:pt x="1545" y="78"/>
                </a:cubicBezTo>
                <a:cubicBezTo>
                  <a:pt x="1512" y="74"/>
                  <a:pt x="1552" y="74"/>
                  <a:pt x="1500" y="72"/>
                </a:cubicBezTo>
                <a:cubicBezTo>
                  <a:pt x="1468" y="70"/>
                  <a:pt x="1436" y="70"/>
                  <a:pt x="1404" y="69"/>
                </a:cubicBezTo>
                <a:cubicBezTo>
                  <a:pt x="1310" y="50"/>
                  <a:pt x="1335" y="60"/>
                  <a:pt x="1158" y="57"/>
                </a:cubicBezTo>
                <a:cubicBezTo>
                  <a:pt x="1079" y="50"/>
                  <a:pt x="921" y="48"/>
                  <a:pt x="921" y="48"/>
                </a:cubicBezTo>
                <a:cubicBezTo>
                  <a:pt x="914" y="47"/>
                  <a:pt x="907" y="46"/>
                  <a:pt x="900" y="45"/>
                </a:cubicBezTo>
                <a:cubicBezTo>
                  <a:pt x="892" y="43"/>
                  <a:pt x="876" y="39"/>
                  <a:pt x="876" y="39"/>
                </a:cubicBezTo>
                <a:cubicBezTo>
                  <a:pt x="864" y="31"/>
                  <a:pt x="864" y="25"/>
                  <a:pt x="849" y="21"/>
                </a:cubicBezTo>
                <a:cubicBezTo>
                  <a:pt x="843" y="17"/>
                  <a:pt x="841" y="7"/>
                  <a:pt x="834" y="6"/>
                </a:cubicBezTo>
                <a:cubicBezTo>
                  <a:pt x="825" y="4"/>
                  <a:pt x="816" y="9"/>
                  <a:pt x="807" y="9"/>
                </a:cubicBezTo>
                <a:cubicBezTo>
                  <a:pt x="773" y="7"/>
                  <a:pt x="739" y="3"/>
                  <a:pt x="705" y="0"/>
                </a:cubicBezTo>
                <a:close/>
              </a:path>
            </a:pathLst>
          </a:custGeom>
          <a:solidFill>
            <a:srgbClr val="99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i-FI">
              <a:latin typeface="+mj-lt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769101" y="5640388"/>
            <a:ext cx="1031875" cy="457200"/>
            <a:chOff x="3304" y="3553"/>
            <a:chExt cx="650" cy="288"/>
          </a:xfrm>
        </p:grpSpPr>
        <p:sp>
          <p:nvSpPr>
            <p:cNvPr id="1062935" name="Oval 25"/>
            <p:cNvSpPr>
              <a:spLocks noChangeArrowheads="1"/>
            </p:cNvSpPr>
            <p:nvPr/>
          </p:nvSpPr>
          <p:spPr bwMode="auto">
            <a:xfrm rot="21156553" flipH="1">
              <a:off x="3426" y="3553"/>
              <a:ext cx="528" cy="28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i-FI">
                <a:latin typeface="+mj-lt"/>
              </a:endParaRPr>
            </a:p>
          </p:txBody>
        </p:sp>
        <p:sp>
          <p:nvSpPr>
            <p:cNvPr id="1062936" name="AutoShape 26"/>
            <p:cNvSpPr>
              <a:spLocks noChangeArrowheads="1"/>
            </p:cNvSpPr>
            <p:nvPr/>
          </p:nvSpPr>
          <p:spPr bwMode="auto">
            <a:xfrm rot="4690117" flipV="1">
              <a:off x="3496" y="3515"/>
              <a:ext cx="48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850 w 21600"/>
                <a:gd name="T13" fmla="*/ 5700 h 21600"/>
                <a:gd name="T14" fmla="*/ 15750 w 21600"/>
                <a:gd name="T15" fmla="*/ 159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800" y="21600"/>
                  </a:lnTo>
                  <a:lnTo>
                    <a:pt x="138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>
                <a:latin typeface="+mj-lt"/>
              </a:endParaRPr>
            </a:p>
          </p:txBody>
        </p:sp>
      </p:grpSp>
      <p:sp>
        <p:nvSpPr>
          <p:cNvPr id="1062937" name="Freeform 27"/>
          <p:cNvSpPr>
            <a:spLocks/>
          </p:cNvSpPr>
          <p:nvPr/>
        </p:nvSpPr>
        <p:spPr bwMode="auto">
          <a:xfrm>
            <a:off x="7496176" y="5862639"/>
            <a:ext cx="2519363" cy="288925"/>
          </a:xfrm>
          <a:custGeom>
            <a:avLst/>
            <a:gdLst>
              <a:gd name="T0" fmla="*/ 2147483647 w 1587"/>
              <a:gd name="T1" fmla="*/ 2147483647 h 182"/>
              <a:gd name="T2" fmla="*/ 2147483647 w 1587"/>
              <a:gd name="T3" fmla="*/ 2147483647 h 182"/>
              <a:gd name="T4" fmla="*/ 2147483647 w 1587"/>
              <a:gd name="T5" fmla="*/ 2147483647 h 182"/>
              <a:gd name="T6" fmla="*/ 2147483647 w 1587"/>
              <a:gd name="T7" fmla="*/ 2147483647 h 182"/>
              <a:gd name="T8" fmla="*/ 2147483647 w 1587"/>
              <a:gd name="T9" fmla="*/ 2147483647 h 182"/>
              <a:gd name="T10" fmla="*/ 2147483647 w 1587"/>
              <a:gd name="T11" fmla="*/ 2147483647 h 182"/>
              <a:gd name="T12" fmla="*/ 2147483647 w 1587"/>
              <a:gd name="T13" fmla="*/ 2147483647 h 182"/>
              <a:gd name="T14" fmla="*/ 2147483647 w 1587"/>
              <a:gd name="T15" fmla="*/ 2147483647 h 182"/>
              <a:gd name="T16" fmla="*/ 2147483647 w 1587"/>
              <a:gd name="T17" fmla="*/ 2147483647 h 182"/>
              <a:gd name="T18" fmla="*/ 2147483647 w 1587"/>
              <a:gd name="T19" fmla="*/ 2147483647 h 182"/>
              <a:gd name="T20" fmla="*/ 2147483647 w 1587"/>
              <a:gd name="T21" fmla="*/ 2147483647 h 182"/>
              <a:gd name="T22" fmla="*/ 2147483647 w 1587"/>
              <a:gd name="T23" fmla="*/ 2147483647 h 182"/>
              <a:gd name="T24" fmla="*/ 2147483647 w 1587"/>
              <a:gd name="T25" fmla="*/ 2147483647 h 182"/>
              <a:gd name="T26" fmla="*/ 2147483647 w 1587"/>
              <a:gd name="T27" fmla="*/ 2147483647 h 182"/>
              <a:gd name="T28" fmla="*/ 2147483647 w 1587"/>
              <a:gd name="T29" fmla="*/ 2147483647 h 182"/>
              <a:gd name="T30" fmla="*/ 2147483647 w 1587"/>
              <a:gd name="T31" fmla="*/ 2147483647 h 182"/>
              <a:gd name="T32" fmla="*/ 2147483647 w 1587"/>
              <a:gd name="T33" fmla="*/ 2147483647 h 182"/>
              <a:gd name="T34" fmla="*/ 2147483647 w 1587"/>
              <a:gd name="T35" fmla="*/ 2147483647 h 182"/>
              <a:gd name="T36" fmla="*/ 2147483647 w 1587"/>
              <a:gd name="T37" fmla="*/ 2147483647 h 182"/>
              <a:gd name="T38" fmla="*/ 2147483647 w 1587"/>
              <a:gd name="T39" fmla="*/ 2147483647 h 182"/>
              <a:gd name="T40" fmla="*/ 2147483647 w 1587"/>
              <a:gd name="T41" fmla="*/ 2147483647 h 182"/>
              <a:gd name="T42" fmla="*/ 2147483647 w 1587"/>
              <a:gd name="T43" fmla="*/ 2147483647 h 182"/>
              <a:gd name="T44" fmla="*/ 2147483647 w 1587"/>
              <a:gd name="T45" fmla="*/ 2147483647 h 182"/>
              <a:gd name="T46" fmla="*/ 2147483647 w 1587"/>
              <a:gd name="T47" fmla="*/ 2147483647 h 182"/>
              <a:gd name="T48" fmla="*/ 2147483647 w 1587"/>
              <a:gd name="T49" fmla="*/ 2147483647 h 182"/>
              <a:gd name="T50" fmla="*/ 2147483647 w 1587"/>
              <a:gd name="T51" fmla="*/ 2147483647 h 182"/>
              <a:gd name="T52" fmla="*/ 2147483647 w 1587"/>
              <a:gd name="T53" fmla="*/ 2147483647 h 182"/>
              <a:gd name="T54" fmla="*/ 2147483647 w 1587"/>
              <a:gd name="T55" fmla="*/ 2147483647 h 182"/>
              <a:gd name="T56" fmla="*/ 2147483647 w 1587"/>
              <a:gd name="T57" fmla="*/ 2147483647 h 182"/>
              <a:gd name="T58" fmla="*/ 2147483647 w 1587"/>
              <a:gd name="T59" fmla="*/ 2147483647 h 182"/>
              <a:gd name="T60" fmla="*/ 2147483647 w 1587"/>
              <a:gd name="T61" fmla="*/ 2147483647 h 182"/>
              <a:gd name="T62" fmla="*/ 2147483647 w 1587"/>
              <a:gd name="T63" fmla="*/ 0 h 18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87"/>
              <a:gd name="T97" fmla="*/ 0 h 182"/>
              <a:gd name="T98" fmla="*/ 1587 w 1587"/>
              <a:gd name="T99" fmla="*/ 182 h 18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87" h="182">
                <a:moveTo>
                  <a:pt x="705" y="0"/>
                </a:moveTo>
                <a:cubicBezTo>
                  <a:pt x="703" y="13"/>
                  <a:pt x="703" y="29"/>
                  <a:pt x="693" y="39"/>
                </a:cubicBezTo>
                <a:cubicBezTo>
                  <a:pt x="679" y="53"/>
                  <a:pt x="658" y="56"/>
                  <a:pt x="639" y="60"/>
                </a:cubicBezTo>
                <a:cubicBezTo>
                  <a:pt x="586" y="72"/>
                  <a:pt x="535" y="82"/>
                  <a:pt x="480" y="84"/>
                </a:cubicBezTo>
                <a:cubicBezTo>
                  <a:pt x="430" y="86"/>
                  <a:pt x="380" y="86"/>
                  <a:pt x="330" y="87"/>
                </a:cubicBezTo>
                <a:cubicBezTo>
                  <a:pt x="247" y="108"/>
                  <a:pt x="132" y="104"/>
                  <a:pt x="54" y="105"/>
                </a:cubicBezTo>
                <a:cubicBezTo>
                  <a:pt x="42" y="107"/>
                  <a:pt x="35" y="108"/>
                  <a:pt x="24" y="111"/>
                </a:cubicBezTo>
                <a:cubicBezTo>
                  <a:pt x="18" y="113"/>
                  <a:pt x="0" y="117"/>
                  <a:pt x="6" y="117"/>
                </a:cubicBezTo>
                <a:cubicBezTo>
                  <a:pt x="21" y="116"/>
                  <a:pt x="36" y="115"/>
                  <a:pt x="51" y="114"/>
                </a:cubicBezTo>
                <a:cubicBezTo>
                  <a:pt x="108" y="105"/>
                  <a:pt x="199" y="112"/>
                  <a:pt x="249" y="111"/>
                </a:cubicBezTo>
                <a:cubicBezTo>
                  <a:pt x="284" y="109"/>
                  <a:pt x="325" y="102"/>
                  <a:pt x="360" y="108"/>
                </a:cubicBezTo>
                <a:cubicBezTo>
                  <a:pt x="314" y="113"/>
                  <a:pt x="270" y="126"/>
                  <a:pt x="225" y="132"/>
                </a:cubicBezTo>
                <a:cubicBezTo>
                  <a:pt x="202" y="140"/>
                  <a:pt x="180" y="144"/>
                  <a:pt x="156" y="147"/>
                </a:cubicBezTo>
                <a:cubicBezTo>
                  <a:pt x="150" y="149"/>
                  <a:pt x="144" y="151"/>
                  <a:pt x="138" y="153"/>
                </a:cubicBezTo>
                <a:cubicBezTo>
                  <a:pt x="132" y="155"/>
                  <a:pt x="150" y="150"/>
                  <a:pt x="156" y="150"/>
                </a:cubicBezTo>
                <a:cubicBezTo>
                  <a:pt x="175" y="148"/>
                  <a:pt x="194" y="148"/>
                  <a:pt x="213" y="147"/>
                </a:cubicBezTo>
                <a:cubicBezTo>
                  <a:pt x="290" y="128"/>
                  <a:pt x="371" y="125"/>
                  <a:pt x="450" y="123"/>
                </a:cubicBezTo>
                <a:cubicBezTo>
                  <a:pt x="477" y="116"/>
                  <a:pt x="504" y="113"/>
                  <a:pt x="531" y="108"/>
                </a:cubicBezTo>
                <a:cubicBezTo>
                  <a:pt x="539" y="106"/>
                  <a:pt x="555" y="102"/>
                  <a:pt x="555" y="102"/>
                </a:cubicBezTo>
                <a:cubicBezTo>
                  <a:pt x="566" y="103"/>
                  <a:pt x="578" y="101"/>
                  <a:pt x="588" y="105"/>
                </a:cubicBezTo>
                <a:cubicBezTo>
                  <a:pt x="594" y="107"/>
                  <a:pt x="576" y="107"/>
                  <a:pt x="570" y="108"/>
                </a:cubicBezTo>
                <a:cubicBezTo>
                  <a:pt x="554" y="112"/>
                  <a:pt x="538" y="119"/>
                  <a:pt x="522" y="123"/>
                </a:cubicBezTo>
                <a:cubicBezTo>
                  <a:pt x="494" y="130"/>
                  <a:pt x="451" y="139"/>
                  <a:pt x="426" y="153"/>
                </a:cubicBezTo>
                <a:cubicBezTo>
                  <a:pt x="391" y="172"/>
                  <a:pt x="425" y="159"/>
                  <a:pt x="390" y="171"/>
                </a:cubicBezTo>
                <a:cubicBezTo>
                  <a:pt x="387" y="172"/>
                  <a:pt x="378" y="175"/>
                  <a:pt x="381" y="177"/>
                </a:cubicBezTo>
                <a:cubicBezTo>
                  <a:pt x="392" y="182"/>
                  <a:pt x="405" y="173"/>
                  <a:pt x="417" y="171"/>
                </a:cubicBezTo>
                <a:cubicBezTo>
                  <a:pt x="442" y="163"/>
                  <a:pt x="403" y="175"/>
                  <a:pt x="450" y="165"/>
                </a:cubicBezTo>
                <a:cubicBezTo>
                  <a:pt x="467" y="161"/>
                  <a:pt x="484" y="150"/>
                  <a:pt x="501" y="147"/>
                </a:cubicBezTo>
                <a:cubicBezTo>
                  <a:pt x="517" y="144"/>
                  <a:pt x="549" y="141"/>
                  <a:pt x="549" y="141"/>
                </a:cubicBezTo>
                <a:cubicBezTo>
                  <a:pt x="563" y="136"/>
                  <a:pt x="576" y="134"/>
                  <a:pt x="591" y="132"/>
                </a:cubicBezTo>
                <a:cubicBezTo>
                  <a:pt x="605" y="127"/>
                  <a:pt x="620" y="129"/>
                  <a:pt x="633" y="123"/>
                </a:cubicBezTo>
                <a:cubicBezTo>
                  <a:pt x="657" y="112"/>
                  <a:pt x="676" y="103"/>
                  <a:pt x="702" y="99"/>
                </a:cubicBezTo>
                <a:cubicBezTo>
                  <a:pt x="763" y="105"/>
                  <a:pt x="722" y="90"/>
                  <a:pt x="738" y="168"/>
                </a:cubicBezTo>
                <a:cubicBezTo>
                  <a:pt x="739" y="172"/>
                  <a:pt x="744" y="164"/>
                  <a:pt x="747" y="162"/>
                </a:cubicBezTo>
                <a:cubicBezTo>
                  <a:pt x="757" y="153"/>
                  <a:pt x="759" y="146"/>
                  <a:pt x="765" y="135"/>
                </a:cubicBezTo>
                <a:cubicBezTo>
                  <a:pt x="774" y="118"/>
                  <a:pt x="779" y="115"/>
                  <a:pt x="795" y="108"/>
                </a:cubicBezTo>
                <a:cubicBezTo>
                  <a:pt x="801" y="105"/>
                  <a:pt x="813" y="102"/>
                  <a:pt x="813" y="102"/>
                </a:cubicBezTo>
                <a:cubicBezTo>
                  <a:pt x="848" y="106"/>
                  <a:pt x="881" y="114"/>
                  <a:pt x="915" y="123"/>
                </a:cubicBezTo>
                <a:cubicBezTo>
                  <a:pt x="957" y="133"/>
                  <a:pt x="1001" y="128"/>
                  <a:pt x="1044" y="129"/>
                </a:cubicBezTo>
                <a:cubicBezTo>
                  <a:pt x="1060" y="130"/>
                  <a:pt x="1093" y="133"/>
                  <a:pt x="1110" y="135"/>
                </a:cubicBezTo>
                <a:cubicBezTo>
                  <a:pt x="1116" y="136"/>
                  <a:pt x="1134" y="138"/>
                  <a:pt x="1128" y="138"/>
                </a:cubicBezTo>
                <a:cubicBezTo>
                  <a:pt x="1121" y="138"/>
                  <a:pt x="1114" y="136"/>
                  <a:pt x="1107" y="135"/>
                </a:cubicBezTo>
                <a:cubicBezTo>
                  <a:pt x="1083" y="127"/>
                  <a:pt x="1057" y="122"/>
                  <a:pt x="1032" y="117"/>
                </a:cubicBezTo>
                <a:cubicBezTo>
                  <a:pt x="1018" y="107"/>
                  <a:pt x="1004" y="105"/>
                  <a:pt x="987" y="102"/>
                </a:cubicBezTo>
                <a:cubicBezTo>
                  <a:pt x="973" y="100"/>
                  <a:pt x="945" y="96"/>
                  <a:pt x="945" y="96"/>
                </a:cubicBezTo>
                <a:cubicBezTo>
                  <a:pt x="871" y="71"/>
                  <a:pt x="1084" y="96"/>
                  <a:pt x="1122" y="99"/>
                </a:cubicBezTo>
                <a:cubicBezTo>
                  <a:pt x="1228" y="126"/>
                  <a:pt x="1335" y="118"/>
                  <a:pt x="1446" y="120"/>
                </a:cubicBezTo>
                <a:cubicBezTo>
                  <a:pt x="1388" y="110"/>
                  <a:pt x="1330" y="110"/>
                  <a:pt x="1272" y="108"/>
                </a:cubicBezTo>
                <a:cubicBezTo>
                  <a:pt x="1224" y="102"/>
                  <a:pt x="1180" y="90"/>
                  <a:pt x="1134" y="78"/>
                </a:cubicBezTo>
                <a:cubicBezTo>
                  <a:pt x="1239" y="72"/>
                  <a:pt x="1344" y="82"/>
                  <a:pt x="1449" y="84"/>
                </a:cubicBezTo>
                <a:cubicBezTo>
                  <a:pt x="1456" y="85"/>
                  <a:pt x="1463" y="87"/>
                  <a:pt x="1470" y="87"/>
                </a:cubicBezTo>
                <a:cubicBezTo>
                  <a:pt x="1508" y="87"/>
                  <a:pt x="1546" y="86"/>
                  <a:pt x="1584" y="84"/>
                </a:cubicBezTo>
                <a:cubicBezTo>
                  <a:pt x="1587" y="84"/>
                  <a:pt x="1578" y="81"/>
                  <a:pt x="1575" y="81"/>
                </a:cubicBezTo>
                <a:cubicBezTo>
                  <a:pt x="1565" y="79"/>
                  <a:pt x="1555" y="79"/>
                  <a:pt x="1545" y="78"/>
                </a:cubicBezTo>
                <a:cubicBezTo>
                  <a:pt x="1512" y="74"/>
                  <a:pt x="1552" y="74"/>
                  <a:pt x="1500" y="72"/>
                </a:cubicBezTo>
                <a:cubicBezTo>
                  <a:pt x="1468" y="70"/>
                  <a:pt x="1436" y="70"/>
                  <a:pt x="1404" y="69"/>
                </a:cubicBezTo>
                <a:cubicBezTo>
                  <a:pt x="1310" y="50"/>
                  <a:pt x="1335" y="60"/>
                  <a:pt x="1158" y="57"/>
                </a:cubicBezTo>
                <a:cubicBezTo>
                  <a:pt x="1079" y="50"/>
                  <a:pt x="921" y="48"/>
                  <a:pt x="921" y="48"/>
                </a:cubicBezTo>
                <a:cubicBezTo>
                  <a:pt x="914" y="47"/>
                  <a:pt x="907" y="46"/>
                  <a:pt x="900" y="45"/>
                </a:cubicBezTo>
                <a:cubicBezTo>
                  <a:pt x="892" y="43"/>
                  <a:pt x="876" y="39"/>
                  <a:pt x="876" y="39"/>
                </a:cubicBezTo>
                <a:cubicBezTo>
                  <a:pt x="864" y="31"/>
                  <a:pt x="864" y="25"/>
                  <a:pt x="849" y="21"/>
                </a:cubicBezTo>
                <a:cubicBezTo>
                  <a:pt x="843" y="17"/>
                  <a:pt x="841" y="7"/>
                  <a:pt x="834" y="6"/>
                </a:cubicBezTo>
                <a:cubicBezTo>
                  <a:pt x="825" y="4"/>
                  <a:pt x="816" y="9"/>
                  <a:pt x="807" y="9"/>
                </a:cubicBezTo>
                <a:cubicBezTo>
                  <a:pt x="773" y="7"/>
                  <a:pt x="739" y="3"/>
                  <a:pt x="705" y="0"/>
                </a:cubicBezTo>
                <a:close/>
              </a:path>
            </a:pathLst>
          </a:custGeom>
          <a:solidFill>
            <a:srgbClr val="99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i-FI">
              <a:latin typeface="+mj-lt"/>
            </a:endParaRP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021138" y="1306514"/>
            <a:ext cx="2576512" cy="4619625"/>
            <a:chOff x="1665" y="1080"/>
            <a:chExt cx="1406" cy="2629"/>
          </a:xfrm>
        </p:grpSpPr>
        <p:sp>
          <p:nvSpPr>
            <p:cNvPr id="1062939" name="Oval 29"/>
            <p:cNvSpPr>
              <a:spLocks noChangeArrowheads="1"/>
            </p:cNvSpPr>
            <p:nvPr/>
          </p:nvSpPr>
          <p:spPr bwMode="auto">
            <a:xfrm rot="5368595">
              <a:off x="2153" y="1119"/>
              <a:ext cx="415" cy="337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i-FI">
                <a:latin typeface="+mj-lt"/>
              </a:endParaRPr>
            </a:p>
          </p:txBody>
        </p:sp>
        <p:sp>
          <p:nvSpPr>
            <p:cNvPr id="1062940" name="Oval 30"/>
            <p:cNvSpPr>
              <a:spLocks noChangeArrowheads="1"/>
            </p:cNvSpPr>
            <p:nvPr/>
          </p:nvSpPr>
          <p:spPr bwMode="auto">
            <a:xfrm rot="1237979">
              <a:off x="1665" y="2141"/>
              <a:ext cx="576" cy="369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i-FI">
                <a:latin typeface="+mj-lt"/>
              </a:endParaRPr>
            </a:p>
          </p:txBody>
        </p:sp>
        <p:sp>
          <p:nvSpPr>
            <p:cNvPr id="1062941" name="Oval 31"/>
            <p:cNvSpPr>
              <a:spLocks noChangeArrowheads="1"/>
            </p:cNvSpPr>
            <p:nvPr/>
          </p:nvSpPr>
          <p:spPr bwMode="auto">
            <a:xfrm rot="1237979">
              <a:off x="1761" y="1680"/>
              <a:ext cx="528" cy="277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i-FI">
                <a:latin typeface="+mj-lt"/>
              </a:endParaRPr>
            </a:p>
          </p:txBody>
        </p:sp>
        <p:sp>
          <p:nvSpPr>
            <p:cNvPr id="1062942" name="Oval 32"/>
            <p:cNvSpPr>
              <a:spLocks noChangeArrowheads="1"/>
            </p:cNvSpPr>
            <p:nvPr/>
          </p:nvSpPr>
          <p:spPr bwMode="auto">
            <a:xfrm rot="1237979">
              <a:off x="1953" y="1311"/>
              <a:ext cx="398" cy="230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i-FI">
                <a:latin typeface="+mj-lt"/>
              </a:endParaRPr>
            </a:p>
          </p:txBody>
        </p:sp>
        <p:sp>
          <p:nvSpPr>
            <p:cNvPr id="1062943" name="Oval 33"/>
            <p:cNvSpPr>
              <a:spLocks noChangeArrowheads="1"/>
            </p:cNvSpPr>
            <p:nvPr/>
          </p:nvSpPr>
          <p:spPr bwMode="auto">
            <a:xfrm rot="1237979">
              <a:off x="1713" y="1911"/>
              <a:ext cx="528" cy="322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i-FI">
                <a:latin typeface="+mj-lt"/>
              </a:endParaRPr>
            </a:p>
          </p:txBody>
        </p:sp>
        <p:sp>
          <p:nvSpPr>
            <p:cNvPr id="1062944" name="Oval 34"/>
            <p:cNvSpPr>
              <a:spLocks noChangeArrowheads="1"/>
            </p:cNvSpPr>
            <p:nvPr/>
          </p:nvSpPr>
          <p:spPr bwMode="auto">
            <a:xfrm rot="1237979">
              <a:off x="1857" y="1450"/>
              <a:ext cx="480" cy="27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i-FI">
                <a:latin typeface="+mj-lt"/>
              </a:endParaRPr>
            </a:p>
          </p:txBody>
        </p:sp>
        <p:sp>
          <p:nvSpPr>
            <p:cNvPr id="1062945" name="Oval 35"/>
            <p:cNvSpPr>
              <a:spLocks noChangeArrowheads="1"/>
            </p:cNvSpPr>
            <p:nvPr/>
          </p:nvSpPr>
          <p:spPr bwMode="auto">
            <a:xfrm rot="20362021" flipH="1">
              <a:off x="2495" y="2141"/>
              <a:ext cx="576" cy="369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i-FI">
                <a:latin typeface="+mj-lt"/>
              </a:endParaRPr>
            </a:p>
          </p:txBody>
        </p:sp>
        <p:sp>
          <p:nvSpPr>
            <p:cNvPr id="1062946" name="Oval 36"/>
            <p:cNvSpPr>
              <a:spLocks noChangeArrowheads="1"/>
            </p:cNvSpPr>
            <p:nvPr/>
          </p:nvSpPr>
          <p:spPr bwMode="auto">
            <a:xfrm rot="20362021" flipH="1">
              <a:off x="2385" y="1311"/>
              <a:ext cx="398" cy="230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i-FI">
                <a:latin typeface="+mj-lt"/>
              </a:endParaRPr>
            </a:p>
          </p:txBody>
        </p:sp>
        <p:sp>
          <p:nvSpPr>
            <p:cNvPr id="1062947" name="Oval 37"/>
            <p:cNvSpPr>
              <a:spLocks noChangeArrowheads="1"/>
            </p:cNvSpPr>
            <p:nvPr/>
          </p:nvSpPr>
          <p:spPr bwMode="auto">
            <a:xfrm rot="20362021" flipH="1">
              <a:off x="2399" y="1450"/>
              <a:ext cx="480" cy="276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i-FI">
                <a:latin typeface="+mj-lt"/>
              </a:endParaRPr>
            </a:p>
          </p:txBody>
        </p:sp>
        <p:sp>
          <p:nvSpPr>
            <p:cNvPr id="1062948" name="Oval 38"/>
            <p:cNvSpPr>
              <a:spLocks noChangeArrowheads="1"/>
            </p:cNvSpPr>
            <p:nvPr/>
          </p:nvSpPr>
          <p:spPr bwMode="auto">
            <a:xfrm rot="20362021" flipH="1">
              <a:off x="2495" y="1911"/>
              <a:ext cx="528" cy="322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i-FI">
                <a:latin typeface="+mj-lt"/>
              </a:endParaRPr>
            </a:p>
          </p:txBody>
        </p:sp>
        <p:sp>
          <p:nvSpPr>
            <p:cNvPr id="1062949" name="Oval 39"/>
            <p:cNvSpPr>
              <a:spLocks noChangeArrowheads="1"/>
            </p:cNvSpPr>
            <p:nvPr/>
          </p:nvSpPr>
          <p:spPr bwMode="auto">
            <a:xfrm rot="20362021" flipH="1">
              <a:off x="2459" y="1674"/>
              <a:ext cx="528" cy="277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i-FI">
                <a:latin typeface="+mj-lt"/>
              </a:endParaRPr>
            </a:p>
          </p:txBody>
        </p:sp>
        <p:grpSp>
          <p:nvGrpSpPr>
            <p:cNvPr id="4" name="Group 40"/>
            <p:cNvGrpSpPr>
              <a:grpSpLocks/>
            </p:cNvGrpSpPr>
            <p:nvPr/>
          </p:nvGrpSpPr>
          <p:grpSpPr bwMode="auto">
            <a:xfrm>
              <a:off x="1758" y="1265"/>
              <a:ext cx="1205" cy="2444"/>
              <a:chOff x="1503" y="1153"/>
              <a:chExt cx="1205" cy="2544"/>
            </a:xfrm>
          </p:grpSpPr>
          <p:sp>
            <p:nvSpPr>
              <p:cNvPr id="1062951" name="AutoShape 41"/>
              <p:cNvSpPr>
                <a:spLocks noChangeArrowheads="1"/>
              </p:cNvSpPr>
              <p:nvPr/>
            </p:nvSpPr>
            <p:spPr bwMode="auto">
              <a:xfrm rot="3895585" flipV="1">
                <a:off x="2348" y="1763"/>
                <a:ext cx="48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850 w 21600"/>
                  <a:gd name="T13" fmla="*/ 5700 h 21600"/>
                  <a:gd name="T14" fmla="*/ 15750 w 21600"/>
                  <a:gd name="T15" fmla="*/ 159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800" y="21600"/>
                    </a:lnTo>
                    <a:lnTo>
                      <a:pt x="13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i-FI">
                  <a:latin typeface="+mj-lt"/>
                </a:endParaRPr>
              </a:p>
            </p:txBody>
          </p:sp>
          <p:sp>
            <p:nvSpPr>
              <p:cNvPr id="1062952" name="AutoShape 42"/>
              <p:cNvSpPr>
                <a:spLocks noChangeArrowheads="1"/>
              </p:cNvSpPr>
              <p:nvPr/>
            </p:nvSpPr>
            <p:spPr bwMode="auto">
              <a:xfrm flipV="1">
                <a:off x="2034" y="1153"/>
                <a:ext cx="144" cy="2544"/>
              </a:xfrm>
              <a:custGeom>
                <a:avLst/>
                <a:gdLst>
                  <a:gd name="T0" fmla="*/ 0 w 21600"/>
                  <a:gd name="T1" fmla="*/ 2 h 21600"/>
                  <a:gd name="T2" fmla="*/ 0 w 21600"/>
                  <a:gd name="T3" fmla="*/ 4 h 21600"/>
                  <a:gd name="T4" fmla="*/ 0 w 21600"/>
                  <a:gd name="T5" fmla="*/ 2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700 w 21600"/>
                  <a:gd name="T13" fmla="*/ 5697 h 21600"/>
                  <a:gd name="T14" fmla="*/ 15900 w 21600"/>
                  <a:gd name="T15" fmla="*/ 1590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800" y="21600"/>
                    </a:lnTo>
                    <a:lnTo>
                      <a:pt x="13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i-FI">
                  <a:latin typeface="+mj-lt"/>
                </a:endParaRPr>
              </a:p>
            </p:txBody>
          </p:sp>
          <p:sp>
            <p:nvSpPr>
              <p:cNvPr id="1062953" name="AutoShape 43"/>
              <p:cNvSpPr>
                <a:spLocks noChangeArrowheads="1"/>
              </p:cNvSpPr>
              <p:nvPr/>
            </p:nvSpPr>
            <p:spPr bwMode="auto">
              <a:xfrm rot="3895585" flipV="1">
                <a:off x="2372" y="2027"/>
                <a:ext cx="48" cy="6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850 w 21600"/>
                  <a:gd name="T13" fmla="*/ 5712 h 21600"/>
                  <a:gd name="T14" fmla="*/ 15750 w 21600"/>
                  <a:gd name="T15" fmla="*/ 1588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800" y="21600"/>
                    </a:lnTo>
                    <a:lnTo>
                      <a:pt x="13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i-FI">
                  <a:latin typeface="+mj-lt"/>
                </a:endParaRPr>
              </a:p>
            </p:txBody>
          </p:sp>
          <p:sp>
            <p:nvSpPr>
              <p:cNvPr id="1062954" name="AutoShape 44"/>
              <p:cNvSpPr>
                <a:spLocks noChangeArrowheads="1"/>
              </p:cNvSpPr>
              <p:nvPr/>
            </p:nvSpPr>
            <p:spPr bwMode="auto">
              <a:xfrm rot="3895585" flipV="1">
                <a:off x="2286" y="1579"/>
                <a:ext cx="48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850 w 21600"/>
                  <a:gd name="T13" fmla="*/ 5700 h 21600"/>
                  <a:gd name="T14" fmla="*/ 15750 w 21600"/>
                  <a:gd name="T15" fmla="*/ 159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800" y="21600"/>
                    </a:lnTo>
                    <a:lnTo>
                      <a:pt x="13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i-FI">
                  <a:latin typeface="+mj-lt"/>
                </a:endParaRPr>
              </a:p>
            </p:txBody>
          </p:sp>
          <p:sp>
            <p:nvSpPr>
              <p:cNvPr id="1062955" name="AutoShape 45"/>
              <p:cNvSpPr>
                <a:spLocks noChangeArrowheads="1"/>
              </p:cNvSpPr>
              <p:nvPr/>
            </p:nvSpPr>
            <p:spPr bwMode="auto">
              <a:xfrm rot="3895585" flipV="1">
                <a:off x="2226" y="1393"/>
                <a:ext cx="48" cy="3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850 w 21600"/>
                  <a:gd name="T13" fmla="*/ 5721 h 21600"/>
                  <a:gd name="T14" fmla="*/ 15750 w 21600"/>
                  <a:gd name="T15" fmla="*/ 1587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800" y="21600"/>
                    </a:lnTo>
                    <a:lnTo>
                      <a:pt x="13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i-FI">
                  <a:latin typeface="+mj-lt"/>
                </a:endParaRPr>
              </a:p>
            </p:txBody>
          </p:sp>
          <p:sp>
            <p:nvSpPr>
              <p:cNvPr id="1062956" name="AutoShape 46"/>
              <p:cNvSpPr>
                <a:spLocks noChangeArrowheads="1"/>
              </p:cNvSpPr>
              <p:nvPr/>
            </p:nvSpPr>
            <p:spPr bwMode="auto">
              <a:xfrm rot="3895585" flipV="1">
                <a:off x="2178" y="1249"/>
                <a:ext cx="48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850 w 21600"/>
                  <a:gd name="T13" fmla="*/ 5670 h 21600"/>
                  <a:gd name="T14" fmla="*/ 15750 w 21600"/>
                  <a:gd name="T15" fmla="*/ 1593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800" y="21600"/>
                    </a:lnTo>
                    <a:lnTo>
                      <a:pt x="13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i-FI">
                  <a:latin typeface="+mj-lt"/>
                </a:endParaRPr>
              </a:p>
            </p:txBody>
          </p:sp>
          <p:sp>
            <p:nvSpPr>
              <p:cNvPr id="1062957" name="AutoShape 47"/>
              <p:cNvSpPr>
                <a:spLocks noChangeArrowheads="1"/>
              </p:cNvSpPr>
              <p:nvPr/>
            </p:nvSpPr>
            <p:spPr bwMode="auto">
              <a:xfrm rot="-3895585" flipH="1" flipV="1">
                <a:off x="1791" y="2027"/>
                <a:ext cx="48" cy="6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850 w 21600"/>
                  <a:gd name="T13" fmla="*/ 5712 h 21600"/>
                  <a:gd name="T14" fmla="*/ 15750 w 21600"/>
                  <a:gd name="T15" fmla="*/ 1588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800" y="21600"/>
                    </a:lnTo>
                    <a:lnTo>
                      <a:pt x="13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i-FI">
                  <a:latin typeface="+mj-lt"/>
                </a:endParaRPr>
              </a:p>
            </p:txBody>
          </p:sp>
          <p:sp>
            <p:nvSpPr>
              <p:cNvPr id="1062958" name="AutoShape 48"/>
              <p:cNvSpPr>
                <a:spLocks noChangeArrowheads="1"/>
              </p:cNvSpPr>
              <p:nvPr/>
            </p:nvSpPr>
            <p:spPr bwMode="auto">
              <a:xfrm rot="-3895585" flipH="1" flipV="1">
                <a:off x="1815" y="1763"/>
                <a:ext cx="48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850 w 21600"/>
                  <a:gd name="T13" fmla="*/ 5700 h 21600"/>
                  <a:gd name="T14" fmla="*/ 15750 w 21600"/>
                  <a:gd name="T15" fmla="*/ 159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800" y="21600"/>
                    </a:lnTo>
                    <a:lnTo>
                      <a:pt x="13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i-FI">
                  <a:latin typeface="+mj-lt"/>
                </a:endParaRPr>
              </a:p>
            </p:txBody>
          </p:sp>
          <p:sp>
            <p:nvSpPr>
              <p:cNvPr id="1062959" name="AutoShape 49"/>
              <p:cNvSpPr>
                <a:spLocks noChangeArrowheads="1"/>
              </p:cNvSpPr>
              <p:nvPr/>
            </p:nvSpPr>
            <p:spPr bwMode="auto">
              <a:xfrm rot="-3895585" flipH="1" flipV="1">
                <a:off x="1890" y="1585"/>
                <a:ext cx="48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850 w 21600"/>
                  <a:gd name="T13" fmla="*/ 5700 h 21600"/>
                  <a:gd name="T14" fmla="*/ 15750 w 21600"/>
                  <a:gd name="T15" fmla="*/ 159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800" y="21600"/>
                    </a:lnTo>
                    <a:lnTo>
                      <a:pt x="13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i-FI">
                  <a:latin typeface="+mj-lt"/>
                </a:endParaRPr>
              </a:p>
            </p:txBody>
          </p:sp>
          <p:sp>
            <p:nvSpPr>
              <p:cNvPr id="1062960" name="AutoShape 50"/>
              <p:cNvSpPr>
                <a:spLocks noChangeArrowheads="1"/>
              </p:cNvSpPr>
              <p:nvPr/>
            </p:nvSpPr>
            <p:spPr bwMode="auto">
              <a:xfrm rot="-3895585" flipH="1" flipV="1">
                <a:off x="1938" y="1393"/>
                <a:ext cx="48" cy="3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850 w 21600"/>
                  <a:gd name="T13" fmla="*/ 5721 h 21600"/>
                  <a:gd name="T14" fmla="*/ 15750 w 21600"/>
                  <a:gd name="T15" fmla="*/ 1587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800" y="21600"/>
                    </a:lnTo>
                    <a:lnTo>
                      <a:pt x="13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i-FI">
                  <a:latin typeface="+mj-lt"/>
                </a:endParaRPr>
              </a:p>
            </p:txBody>
          </p:sp>
          <p:sp>
            <p:nvSpPr>
              <p:cNvPr id="1062961" name="AutoShape 51"/>
              <p:cNvSpPr>
                <a:spLocks noChangeArrowheads="1"/>
              </p:cNvSpPr>
              <p:nvPr/>
            </p:nvSpPr>
            <p:spPr bwMode="auto">
              <a:xfrm rot="-3895585" flipH="1" flipV="1">
                <a:off x="1986" y="1249"/>
                <a:ext cx="48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850 w 21600"/>
                  <a:gd name="T13" fmla="*/ 5670 h 21600"/>
                  <a:gd name="T14" fmla="*/ 15750 w 21600"/>
                  <a:gd name="T15" fmla="*/ 1593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800" y="21600"/>
                    </a:lnTo>
                    <a:lnTo>
                      <a:pt x="13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i-FI">
                  <a:latin typeface="+mj-lt"/>
                </a:endParaRPr>
              </a:p>
            </p:txBody>
          </p:sp>
        </p:grp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2159001" y="5486401"/>
            <a:ext cx="276225" cy="460375"/>
            <a:chOff x="400" y="3456"/>
            <a:chExt cx="174" cy="290"/>
          </a:xfrm>
        </p:grpSpPr>
        <p:sp>
          <p:nvSpPr>
            <p:cNvPr id="1062963" name="Line 53"/>
            <p:cNvSpPr>
              <a:spLocks noChangeShapeType="1"/>
            </p:cNvSpPr>
            <p:nvPr/>
          </p:nvSpPr>
          <p:spPr bwMode="auto">
            <a:xfrm>
              <a:off x="471" y="3537"/>
              <a:ext cx="64" cy="209"/>
            </a:xfrm>
            <a:prstGeom prst="line">
              <a:avLst/>
            </a:prstGeom>
            <a:noFill/>
            <a:ln w="2540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i-FI">
                <a:latin typeface="+mj-lt"/>
              </a:endParaRPr>
            </a:p>
          </p:txBody>
        </p:sp>
        <p:sp>
          <p:nvSpPr>
            <p:cNvPr id="1062964" name="Oval 54"/>
            <p:cNvSpPr>
              <a:spLocks noChangeArrowheads="1"/>
            </p:cNvSpPr>
            <p:nvPr/>
          </p:nvSpPr>
          <p:spPr bwMode="auto">
            <a:xfrm>
              <a:off x="400" y="3568"/>
              <a:ext cx="90" cy="69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i-FI">
                <a:latin typeface="+mj-lt"/>
              </a:endParaRPr>
            </a:p>
          </p:txBody>
        </p:sp>
        <p:sp>
          <p:nvSpPr>
            <p:cNvPr id="1062965" name="Oval 55"/>
            <p:cNvSpPr>
              <a:spLocks noChangeArrowheads="1"/>
            </p:cNvSpPr>
            <p:nvPr/>
          </p:nvSpPr>
          <p:spPr bwMode="auto">
            <a:xfrm>
              <a:off x="421" y="3644"/>
              <a:ext cx="91" cy="69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i-FI">
                <a:latin typeface="+mj-lt"/>
              </a:endParaRPr>
            </a:p>
          </p:txBody>
        </p:sp>
        <p:sp>
          <p:nvSpPr>
            <p:cNvPr id="1062966" name="Oval 56"/>
            <p:cNvSpPr>
              <a:spLocks noChangeArrowheads="1"/>
            </p:cNvSpPr>
            <p:nvPr/>
          </p:nvSpPr>
          <p:spPr bwMode="auto">
            <a:xfrm rot="3036357">
              <a:off x="389" y="3476"/>
              <a:ext cx="102" cy="61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i-FI">
                <a:latin typeface="+mj-lt"/>
              </a:endParaRPr>
            </a:p>
          </p:txBody>
        </p:sp>
        <p:sp>
          <p:nvSpPr>
            <p:cNvPr id="1062967" name="Oval 57"/>
            <p:cNvSpPr>
              <a:spLocks noChangeArrowheads="1"/>
            </p:cNvSpPr>
            <p:nvPr/>
          </p:nvSpPr>
          <p:spPr bwMode="auto">
            <a:xfrm rot="-2816503">
              <a:off x="469" y="3509"/>
              <a:ext cx="101" cy="62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i-FI">
                <a:latin typeface="+mj-lt"/>
              </a:endParaRPr>
            </a:p>
          </p:txBody>
        </p:sp>
        <p:sp>
          <p:nvSpPr>
            <p:cNvPr id="1062968" name="Oval 58"/>
            <p:cNvSpPr>
              <a:spLocks noChangeArrowheads="1"/>
            </p:cNvSpPr>
            <p:nvPr/>
          </p:nvSpPr>
          <p:spPr bwMode="auto">
            <a:xfrm rot="-2816503">
              <a:off x="492" y="3580"/>
              <a:ext cx="102" cy="62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i-FI">
                <a:latin typeface="+mj-lt"/>
              </a:endParaRPr>
            </a:p>
          </p:txBody>
        </p:sp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2495551" y="5516564"/>
            <a:ext cx="276225" cy="460375"/>
            <a:chOff x="400" y="3456"/>
            <a:chExt cx="174" cy="290"/>
          </a:xfrm>
        </p:grpSpPr>
        <p:sp>
          <p:nvSpPr>
            <p:cNvPr id="1062970" name="Line 60"/>
            <p:cNvSpPr>
              <a:spLocks noChangeShapeType="1"/>
            </p:cNvSpPr>
            <p:nvPr/>
          </p:nvSpPr>
          <p:spPr bwMode="auto">
            <a:xfrm>
              <a:off x="471" y="3537"/>
              <a:ext cx="64" cy="209"/>
            </a:xfrm>
            <a:prstGeom prst="line">
              <a:avLst/>
            </a:prstGeom>
            <a:noFill/>
            <a:ln w="2540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i-FI">
                <a:latin typeface="+mj-lt"/>
              </a:endParaRPr>
            </a:p>
          </p:txBody>
        </p:sp>
        <p:sp>
          <p:nvSpPr>
            <p:cNvPr id="1062971" name="Oval 61"/>
            <p:cNvSpPr>
              <a:spLocks noChangeArrowheads="1"/>
            </p:cNvSpPr>
            <p:nvPr/>
          </p:nvSpPr>
          <p:spPr bwMode="auto">
            <a:xfrm>
              <a:off x="400" y="3568"/>
              <a:ext cx="90" cy="69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i-FI">
                <a:latin typeface="+mj-lt"/>
              </a:endParaRPr>
            </a:p>
          </p:txBody>
        </p:sp>
        <p:sp>
          <p:nvSpPr>
            <p:cNvPr id="1062972" name="Oval 62"/>
            <p:cNvSpPr>
              <a:spLocks noChangeArrowheads="1"/>
            </p:cNvSpPr>
            <p:nvPr/>
          </p:nvSpPr>
          <p:spPr bwMode="auto">
            <a:xfrm>
              <a:off x="421" y="3644"/>
              <a:ext cx="91" cy="69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i-FI">
                <a:latin typeface="+mj-lt"/>
              </a:endParaRPr>
            </a:p>
          </p:txBody>
        </p:sp>
        <p:sp>
          <p:nvSpPr>
            <p:cNvPr id="1062973" name="Oval 63"/>
            <p:cNvSpPr>
              <a:spLocks noChangeArrowheads="1"/>
            </p:cNvSpPr>
            <p:nvPr/>
          </p:nvSpPr>
          <p:spPr bwMode="auto">
            <a:xfrm rot="3036357">
              <a:off x="389" y="3476"/>
              <a:ext cx="102" cy="61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i-FI">
                <a:latin typeface="+mj-lt"/>
              </a:endParaRPr>
            </a:p>
          </p:txBody>
        </p:sp>
        <p:sp>
          <p:nvSpPr>
            <p:cNvPr id="1062974" name="Oval 64"/>
            <p:cNvSpPr>
              <a:spLocks noChangeArrowheads="1"/>
            </p:cNvSpPr>
            <p:nvPr/>
          </p:nvSpPr>
          <p:spPr bwMode="auto">
            <a:xfrm rot="-2816503">
              <a:off x="469" y="3509"/>
              <a:ext cx="101" cy="62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i-FI">
                <a:latin typeface="+mj-lt"/>
              </a:endParaRPr>
            </a:p>
          </p:txBody>
        </p:sp>
        <p:sp>
          <p:nvSpPr>
            <p:cNvPr id="1062975" name="Oval 65"/>
            <p:cNvSpPr>
              <a:spLocks noChangeArrowheads="1"/>
            </p:cNvSpPr>
            <p:nvPr/>
          </p:nvSpPr>
          <p:spPr bwMode="auto">
            <a:xfrm rot="-2816503">
              <a:off x="492" y="3580"/>
              <a:ext cx="102" cy="62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i-FI">
                <a:latin typeface="+mj-lt"/>
              </a:endParaRPr>
            </a:p>
          </p:txBody>
        </p:sp>
      </p:grpSp>
      <p:sp>
        <p:nvSpPr>
          <p:cNvPr id="1062977" name="Text Box 19"/>
          <p:cNvSpPr txBox="1">
            <a:spLocks noChangeArrowheads="1"/>
          </p:cNvSpPr>
          <p:nvPr/>
        </p:nvSpPr>
        <p:spPr bwMode="auto">
          <a:xfrm>
            <a:off x="2855640" y="5733257"/>
            <a:ext cx="15121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>
                <a:latin typeface="+mj-lt"/>
              </a:rPr>
              <a:t>Respiration 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 </a:t>
            </a:r>
            <a:r>
              <a:rPr lang="en-GB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~75 g C m</a:t>
            </a:r>
            <a:r>
              <a:rPr lang="en-GB" sz="1600" b="1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-2</a:t>
            </a:r>
          </a:p>
        </p:txBody>
      </p:sp>
      <p:sp>
        <p:nvSpPr>
          <p:cNvPr id="1062978" name="Rectangle 15"/>
          <p:cNvSpPr>
            <a:spLocks noChangeArrowheads="1"/>
          </p:cNvSpPr>
          <p:nvPr/>
        </p:nvSpPr>
        <p:spPr bwMode="auto">
          <a:xfrm>
            <a:off x="1524000" y="4869161"/>
            <a:ext cx="17636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GB" sz="1600" dirty="0">
                <a:latin typeface="+mj-lt"/>
              </a:rPr>
              <a:t>Photosynthesis </a:t>
            </a:r>
            <a:br>
              <a:rPr lang="en-GB" sz="1600" dirty="0">
                <a:latin typeface="+mj-lt"/>
              </a:rPr>
            </a:br>
            <a:r>
              <a:rPr lang="en-GB" sz="1600" b="1" dirty="0">
                <a:solidFill>
                  <a:srgbClr val="FF0000"/>
                </a:solidFill>
                <a:latin typeface="+mj-lt"/>
              </a:rPr>
              <a:t>100 g C m</a:t>
            </a:r>
            <a:r>
              <a:rPr lang="en-GB" sz="1600" b="1" baseline="300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1062981" name="Text Box 69"/>
          <p:cNvSpPr txBox="1">
            <a:spLocks noChangeArrowheads="1"/>
          </p:cNvSpPr>
          <p:nvPr/>
        </p:nvSpPr>
        <p:spPr bwMode="auto">
          <a:xfrm>
            <a:off x="8191951" y="6491288"/>
            <a:ext cx="3025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2000" dirty="0" err="1">
                <a:latin typeface="Calibri" pitchFamily="34" charset="0"/>
              </a:rPr>
              <a:t>Courtesy</a:t>
            </a:r>
            <a:r>
              <a:rPr lang="fi-FI" sz="2000" dirty="0">
                <a:latin typeface="Calibri" pitchFamily="34" charset="0"/>
              </a:rPr>
              <a:t>: Pasi Kolari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9051" y="2204864"/>
            <a:ext cx="79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solidFill>
                  <a:schemeClr val="bg1"/>
                </a:solidFill>
              </a:rPr>
              <a:t>CO</a:t>
            </a:r>
            <a:r>
              <a:rPr lang="fi-FI" sz="2800" b="1" baseline="-25000" dirty="0">
                <a:solidFill>
                  <a:schemeClr val="bg1"/>
                </a:solidFill>
              </a:rPr>
              <a:t>2</a:t>
            </a:r>
            <a:endParaRPr lang="en-GB" sz="2800" b="1" baseline="-25000" dirty="0">
              <a:solidFill>
                <a:schemeClr val="bg1"/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 rot="5400000">
            <a:off x="7347368" y="3488018"/>
            <a:ext cx="457201" cy="1909993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9382124" y="187159"/>
            <a:ext cx="269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062930" name="Text Box 20"/>
          <p:cNvSpPr txBox="1">
            <a:spLocks noChangeArrowheads="1"/>
          </p:cNvSpPr>
          <p:nvPr/>
        </p:nvSpPr>
        <p:spPr bwMode="auto">
          <a:xfrm>
            <a:off x="5951537" y="6197101"/>
            <a:ext cx="1948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>
                <a:latin typeface="+mj-lt"/>
              </a:rPr>
              <a:t>Root exudates  </a:t>
            </a:r>
            <a:r>
              <a:rPr lang="en-GB" sz="2000" dirty="0">
                <a:solidFill>
                  <a:srgbClr val="3434F6"/>
                </a:solidFill>
                <a:latin typeface="+mj-lt"/>
              </a:rPr>
              <a:t>100-200 g C m</a:t>
            </a:r>
            <a:r>
              <a:rPr lang="en-GB" sz="2000" baseline="30000" dirty="0">
                <a:solidFill>
                  <a:srgbClr val="3434F6"/>
                </a:solidFill>
                <a:latin typeface="+mj-lt"/>
              </a:rPr>
              <a:t>-2</a:t>
            </a:r>
            <a:endParaRPr lang="en-GB" baseline="30000" dirty="0">
              <a:solidFill>
                <a:srgbClr val="3434F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6593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9" r="132" b="3288"/>
          <a:stretch/>
        </p:blipFill>
        <p:spPr>
          <a:xfrm>
            <a:off x="-14906" y="1136967"/>
            <a:ext cx="8484933" cy="502949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322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Snip Diagonal Corner Rectangle 24"/>
          <p:cNvSpPr/>
          <p:nvPr/>
        </p:nvSpPr>
        <p:spPr>
          <a:xfrm>
            <a:off x="346964" y="5615475"/>
            <a:ext cx="1232369" cy="124893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545167" y="5663816"/>
            <a:ext cx="649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Calibri" charset="0"/>
              </a:rPr>
              <a:t>CO</a:t>
            </a:r>
            <a:r>
              <a:rPr lang="en-US" baseline="-25000" dirty="0">
                <a:latin typeface="Calibri" charset="0"/>
              </a:rPr>
              <a:t>2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619638" y="6107338"/>
            <a:ext cx="552737" cy="373055"/>
          </a:xfrm>
          <a:prstGeom prst="straightConnector1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2"/>
          <p:cNvSpPr txBox="1">
            <a:spLocks noChangeArrowheads="1"/>
          </p:cNvSpPr>
          <p:nvPr/>
        </p:nvSpPr>
        <p:spPr bwMode="auto">
          <a:xfrm>
            <a:off x="1767632" y="6295727"/>
            <a:ext cx="7569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b="1" dirty="0">
                <a:latin typeface="+mn-lt"/>
              </a:rPr>
              <a:t>+ 8 %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89446" y="6145186"/>
            <a:ext cx="11319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dirty="0">
                <a:latin typeface="+mn-lt"/>
              </a:rPr>
              <a:t>+ 10 ppm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97495" y="6441063"/>
            <a:ext cx="273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Kulmala et al., 2014, BER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5682" y="3631215"/>
            <a:ext cx="5281560" cy="3240000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9746014" y="4729095"/>
            <a:ext cx="1979150" cy="584775"/>
          </a:xfrm>
          <a:prstGeom prst="rect">
            <a:avLst/>
          </a:prstGeom>
          <a:solidFill>
            <a:srgbClr val="FFF8E2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US" sz="1600" dirty="0"/>
              <a:t>20 largest metropolitan areas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761207" y="3009225"/>
            <a:ext cx="2364021" cy="1569660"/>
          </a:xfrm>
          <a:prstGeom prst="rect">
            <a:avLst/>
          </a:prstGeom>
          <a:solidFill>
            <a:schemeClr val="bg1">
              <a:alpha val="76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/>
              <a:t>Arctic-Boreal PEEX area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Eastern Asian PEEX area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Amazonas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Sahara + EMME region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Africa</a:t>
            </a:r>
          </a:p>
        </p:txBody>
      </p:sp>
      <p:graphicFrame>
        <p:nvGraphicFramePr>
          <p:cNvPr id="19" name="Diagram 18"/>
          <p:cNvGraphicFramePr/>
          <p:nvPr/>
        </p:nvGraphicFramePr>
        <p:xfrm>
          <a:off x="260067" y="1545968"/>
          <a:ext cx="5463554" cy="4646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66276" y="4670735"/>
            <a:ext cx="336222" cy="133648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156831" y="3718629"/>
            <a:ext cx="118885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241445" y="5021483"/>
            <a:ext cx="95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+ 0.7 %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17F8A2-2A6D-724A-934F-C486ABBE7781}"/>
              </a:ext>
            </a:extLst>
          </p:cNvPr>
          <p:cNvSpPr txBox="1"/>
          <p:nvPr/>
        </p:nvSpPr>
        <p:spPr>
          <a:xfrm>
            <a:off x="4921957" y="1511198"/>
            <a:ext cx="770030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CARBON SINK PLUS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/>
              <a:t>VOCs</a:t>
            </a:r>
            <a:r>
              <a:rPr lang="fi-FI" sz="2400" dirty="0"/>
              <a:t>, </a:t>
            </a:r>
            <a:r>
              <a:rPr lang="fi-FI" sz="2400" dirty="0" err="1"/>
              <a:t>Aerosols</a:t>
            </a:r>
            <a:r>
              <a:rPr lang="fi-FI" sz="2400" dirty="0"/>
              <a:t>, </a:t>
            </a:r>
            <a:r>
              <a:rPr lang="fi-FI" sz="2400" dirty="0" err="1"/>
              <a:t>clouds</a:t>
            </a:r>
            <a:r>
              <a:rPr lang="fi-FI" sz="2400" dirty="0"/>
              <a:t>, </a:t>
            </a:r>
            <a:r>
              <a:rPr lang="fi-FI" sz="2400" dirty="0" err="1"/>
              <a:t>precipitation</a:t>
            </a: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Max 1.8 x </a:t>
            </a:r>
            <a:r>
              <a:rPr lang="fi-FI" sz="2400" dirty="0" err="1"/>
              <a:t>carbon</a:t>
            </a:r>
            <a:r>
              <a:rPr lang="fi-FI" sz="2400" dirty="0"/>
              <a:t> </a:t>
            </a:r>
            <a:r>
              <a:rPr lang="fi-FI" sz="2400" dirty="0" err="1"/>
              <a:t>sink</a:t>
            </a:r>
            <a:r>
              <a:rPr lang="fi-FI" sz="2400" dirty="0"/>
              <a:t> (</a:t>
            </a:r>
            <a:r>
              <a:rPr lang="fi-FI" sz="2400" dirty="0" err="1"/>
              <a:t>Hyytiälä</a:t>
            </a:r>
            <a:r>
              <a:rPr lang="fi-FI" sz="2400" dirty="0"/>
              <a:t> / SMEAR II </a:t>
            </a:r>
            <a:r>
              <a:rPr lang="fi-FI" sz="2400" dirty="0" err="1"/>
              <a:t>results</a:t>
            </a:r>
            <a:r>
              <a:rPr lang="fi-FI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/>
              <a:t>Uncertainties</a:t>
            </a:r>
            <a:endParaRPr lang="fi-FI" sz="2400" dirty="0"/>
          </a:p>
          <a:p>
            <a:r>
              <a:rPr lang="fi-FI" sz="2400" dirty="0"/>
              <a:t>	=&gt; </a:t>
            </a:r>
            <a:r>
              <a:rPr lang="fi-FI" sz="2400" dirty="0" err="1"/>
              <a:t>observations</a:t>
            </a:r>
            <a:r>
              <a:rPr lang="fi-FI" sz="2400" dirty="0"/>
              <a:t> / </a:t>
            </a:r>
            <a:r>
              <a:rPr lang="fi-FI" sz="2400" dirty="0" err="1"/>
              <a:t>models</a:t>
            </a: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/>
          </a:p>
          <a:p>
            <a:endParaRPr lang="fi-FI" sz="2400" b="1" dirty="0"/>
          </a:p>
          <a:p>
            <a:endParaRPr lang="fi-FI" dirty="0"/>
          </a:p>
        </p:txBody>
      </p:sp>
      <p:sp>
        <p:nvSpPr>
          <p:cNvPr id="35" name="Rectangle 34"/>
          <p:cNvSpPr/>
          <p:nvPr/>
        </p:nvSpPr>
        <p:spPr>
          <a:xfrm>
            <a:off x="223284" y="101498"/>
            <a:ext cx="11953811" cy="1308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fi-FI" sz="4000" b="1" dirty="0">
                <a:solidFill>
                  <a:schemeClr val="bg2">
                    <a:lumMod val="25000"/>
                  </a:schemeClr>
                </a:solidFill>
              </a:rPr>
              <a:t>THE POTENTIAL OF SMEAR CONCEPT: </a:t>
            </a:r>
          </a:p>
          <a:p>
            <a:pPr>
              <a:defRPr/>
            </a:pPr>
            <a:r>
              <a:rPr lang="fi-FI" sz="4000" b="1" dirty="0">
                <a:solidFill>
                  <a:schemeClr val="bg2">
                    <a:lumMod val="25000"/>
                  </a:schemeClr>
                </a:solidFill>
              </a:rPr>
              <a:t>GLOBAL COMPREHENSIVE FEEDBACK ANALYSIS </a:t>
            </a:r>
          </a:p>
        </p:txBody>
      </p:sp>
    </p:spTree>
    <p:extLst>
      <p:ext uri="{BB962C8B-B14F-4D97-AF65-F5344CB8AC3E}">
        <p14:creationId xmlns:p14="http://schemas.microsoft.com/office/powerpoint/2010/main" val="3444928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491606C1-A131-2506-9974-6A25D6945BBC}"/>
              </a:ext>
            </a:extLst>
          </p:cNvPr>
          <p:cNvGrpSpPr/>
          <p:nvPr/>
        </p:nvGrpSpPr>
        <p:grpSpPr>
          <a:xfrm>
            <a:off x="744893" y="1245086"/>
            <a:ext cx="8065444" cy="540000"/>
            <a:chOff x="1554024" y="1989747"/>
            <a:chExt cx="7952093" cy="540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3A06AF-BD41-CC9A-F4B3-64634D2F4945}"/>
                </a:ext>
              </a:extLst>
            </p:cNvPr>
            <p:cNvSpPr/>
            <p:nvPr/>
          </p:nvSpPr>
          <p:spPr>
            <a:xfrm>
              <a:off x="1554024" y="1989747"/>
              <a:ext cx="138731" cy="540000"/>
            </a:xfrm>
            <a:prstGeom prst="rect">
              <a:avLst/>
            </a:prstGeom>
            <a:solidFill>
              <a:srgbClr val="327D9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B0BD2FC-7442-C987-1712-7404A6ED58BB}"/>
                </a:ext>
              </a:extLst>
            </p:cNvPr>
            <p:cNvSpPr/>
            <p:nvPr/>
          </p:nvSpPr>
          <p:spPr>
            <a:xfrm>
              <a:off x="1669679" y="1989747"/>
              <a:ext cx="7836438" cy="54000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3" name="Picture 32" descr="A map of the world&#10;&#10;Description automatically generated">
            <a:extLst>
              <a:ext uri="{FF2B5EF4-FFF2-40B4-BE49-F238E27FC236}">
                <a16:creationId xmlns:a16="http://schemas.microsoft.com/office/drawing/2014/main" id="{C21FCE8B-DF6A-D21F-2A57-E6BFD6AC4C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65"/>
          <a:stretch/>
        </p:blipFill>
        <p:spPr>
          <a:xfrm>
            <a:off x="860210" y="1957901"/>
            <a:ext cx="7372501" cy="39136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A19B90-57FC-4CFF-641E-F996B846B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93"/>
            <a:ext cx="12192000" cy="122415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3200" dirty="0">
                <a:solidFill>
                  <a:srgbClr val="317D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Haze - Air Pollution “Cocktails”</a:t>
            </a:r>
            <a:br>
              <a:rPr lang="en-US" altLang="zh-CN" sz="3200" dirty="0">
                <a:solidFill>
                  <a:srgbClr val="317D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2800" dirty="0">
                <a:solidFill>
                  <a:srgbClr val="317D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Atmospheric aerosol particles with strong health and climate impact</a:t>
            </a:r>
            <a:endParaRPr lang="en-US" sz="2800" dirty="0">
              <a:solidFill>
                <a:srgbClr val="317D9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C7A0A39-58FE-0B22-82EA-745B876404B8}"/>
              </a:ext>
            </a:extLst>
          </p:cNvPr>
          <p:cNvGrpSpPr/>
          <p:nvPr/>
        </p:nvGrpSpPr>
        <p:grpSpPr>
          <a:xfrm>
            <a:off x="9110652" y="4456338"/>
            <a:ext cx="2326322" cy="1384260"/>
            <a:chOff x="8722594" y="4733043"/>
            <a:chExt cx="2520000" cy="1475318"/>
          </a:xfrm>
        </p:grpSpPr>
        <p:pic>
          <p:nvPicPr>
            <p:cNvPr id="10" name="Picture 7" descr="20151208092507148.jpg">
              <a:extLst>
                <a:ext uri="{FF2B5EF4-FFF2-40B4-BE49-F238E27FC236}">
                  <a16:creationId xmlns:a16="http://schemas.microsoft.com/office/drawing/2014/main" id="{0FDBFF60-3EE1-4110-AC02-07967E1EE9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22594" y="4733043"/>
              <a:ext cx="2520000" cy="1475318"/>
            </a:xfrm>
            <a:prstGeom prst="rect">
              <a:avLst/>
            </a:prstGeom>
          </p:spPr>
        </p:pic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F45D9E6B-1DD0-48CD-9A82-5147DA3CFFF0}"/>
                </a:ext>
              </a:extLst>
            </p:cNvPr>
            <p:cNvSpPr txBox="1"/>
            <p:nvPr/>
          </p:nvSpPr>
          <p:spPr>
            <a:xfrm>
              <a:off x="8812929" y="4759073"/>
              <a:ext cx="1044515" cy="2975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r>
                <a:rPr lang="en-DE" sz="1600" b="1" dirty="0">
                  <a:solidFill>
                    <a:srgbClr val="000000"/>
                  </a:solidFill>
                </a:rPr>
                <a:t>Beijing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ED431FC-950E-EA28-7D8E-41C34BC25829}"/>
              </a:ext>
            </a:extLst>
          </p:cNvPr>
          <p:cNvGrpSpPr/>
          <p:nvPr/>
        </p:nvGrpSpPr>
        <p:grpSpPr>
          <a:xfrm>
            <a:off x="9110651" y="1571982"/>
            <a:ext cx="2326323" cy="1413855"/>
            <a:chOff x="9284207" y="2087599"/>
            <a:chExt cx="2143444" cy="1252592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490E151F-BE46-2CCC-B9AD-750103F6E8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284207" y="2087599"/>
              <a:ext cx="2143444" cy="1252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2E4C2A8-1809-9570-7389-7EA316D8A07E}"/>
                </a:ext>
              </a:extLst>
            </p:cNvPr>
            <p:cNvSpPr txBox="1"/>
            <p:nvPr/>
          </p:nvSpPr>
          <p:spPr>
            <a:xfrm>
              <a:off x="9358807" y="2087599"/>
              <a:ext cx="997121" cy="2975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1600" b="1"/>
              </a:lvl1pPr>
            </a:lstStyle>
            <a:p>
              <a:r>
                <a:rPr lang="en-DE" dirty="0"/>
                <a:t>Jakarta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C164E1F-8667-6182-51D3-D4EC369F750E}"/>
              </a:ext>
            </a:extLst>
          </p:cNvPr>
          <p:cNvGrpSpPr/>
          <p:nvPr/>
        </p:nvGrpSpPr>
        <p:grpSpPr>
          <a:xfrm>
            <a:off x="9110652" y="3023209"/>
            <a:ext cx="2326322" cy="1384260"/>
            <a:chOff x="8907652" y="2973505"/>
            <a:chExt cx="2520000" cy="147531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93ADC0A-6D4F-E114-B6F7-6D7B3731A840}"/>
                </a:ext>
              </a:extLst>
            </p:cNvPr>
            <p:cNvGrpSpPr/>
            <p:nvPr/>
          </p:nvGrpSpPr>
          <p:grpSpPr>
            <a:xfrm>
              <a:off x="8907652" y="2973505"/>
              <a:ext cx="2520000" cy="1475318"/>
              <a:chOff x="8722594" y="3191220"/>
              <a:chExt cx="2520000" cy="1475318"/>
            </a:xfrm>
          </p:grpSpPr>
          <p:pic>
            <p:nvPicPr>
              <p:cNvPr id="11" name="Picture 8">
                <a:extLst>
                  <a:ext uri="{FF2B5EF4-FFF2-40B4-BE49-F238E27FC236}">
                    <a16:creationId xmlns:a16="http://schemas.microsoft.com/office/drawing/2014/main" id="{B53A0897-EC94-4F6B-B75B-74DB229346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722594" y="3191220"/>
                <a:ext cx="2520000" cy="1475318"/>
              </a:xfrm>
              <a:prstGeom prst="rect">
                <a:avLst/>
              </a:prstGeom>
            </p:spPr>
          </p:pic>
          <p:sp>
            <p:nvSpPr>
              <p:cNvPr id="18" name="TextBox 18">
                <a:extLst>
                  <a:ext uri="{FF2B5EF4-FFF2-40B4-BE49-F238E27FC236}">
                    <a16:creationId xmlns:a16="http://schemas.microsoft.com/office/drawing/2014/main" id="{7F7C6E9D-B6D7-4628-A506-C42A65AC27EA}"/>
                  </a:ext>
                </a:extLst>
              </p:cNvPr>
              <p:cNvSpPr txBox="1"/>
              <p:nvPr/>
            </p:nvSpPr>
            <p:spPr>
              <a:xfrm>
                <a:off x="8812930" y="3203306"/>
                <a:ext cx="841367" cy="3579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400" tIns="25400" rIns="25400" bIns="25400" numCol="1" spcCol="38100" rtlCol="0" anchor="ctr">
                <a:spAutoFit/>
              </a:bodyPr>
              <a:lstStyle/>
              <a:p>
                <a:r>
                  <a:rPr lang="en-DE" sz="1600" b="1" dirty="0">
                    <a:solidFill>
                      <a:srgbClr val="000000"/>
                    </a:solidFill>
                  </a:rPr>
                  <a:t>Delhi</a:t>
                </a:r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9E45F81-2971-6B8D-F54D-5CE81F316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41401" y="2975949"/>
              <a:ext cx="1175366" cy="1472874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259C658-66D1-F9CC-C2E4-79284F5AA2C5}"/>
              </a:ext>
            </a:extLst>
          </p:cNvPr>
          <p:cNvSpPr txBox="1"/>
          <p:nvPr/>
        </p:nvSpPr>
        <p:spPr>
          <a:xfrm>
            <a:off x="914506" y="1250218"/>
            <a:ext cx="7948140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Up to</a:t>
            </a:r>
            <a:r>
              <a:rPr lang="en-US" sz="1800" b="1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million pre-mature deaths caused by aerosol pollution </a:t>
            </a:r>
            <a:r>
              <a:rPr lang="en-US" sz="1800" b="1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EB7477-DA96-AE77-4AC2-25BB2367B300}"/>
              </a:ext>
            </a:extLst>
          </p:cNvPr>
          <p:cNvSpPr txBox="1"/>
          <p:nvPr/>
        </p:nvSpPr>
        <p:spPr>
          <a:xfrm>
            <a:off x="6920201" y="6537799"/>
            <a:ext cx="4084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Ni &amp; Cheng 2023; Burnett PNAS 2018; GBD Lancet 2020</a:t>
            </a:r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D598CC5-D14C-E5EC-6033-9F184797EED1}"/>
              </a:ext>
            </a:extLst>
          </p:cNvPr>
          <p:cNvGrpSpPr/>
          <p:nvPr/>
        </p:nvGrpSpPr>
        <p:grpSpPr>
          <a:xfrm>
            <a:off x="744556" y="5926413"/>
            <a:ext cx="9795349" cy="560431"/>
            <a:chOff x="744556" y="6023949"/>
            <a:chExt cx="9795349" cy="56043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8089A70-6A46-85B8-22FC-E9795D3C886C}"/>
                </a:ext>
              </a:extLst>
            </p:cNvPr>
            <p:cNvGrpSpPr/>
            <p:nvPr/>
          </p:nvGrpSpPr>
          <p:grpSpPr>
            <a:xfrm>
              <a:off x="744556" y="6044380"/>
              <a:ext cx="8770919" cy="540000"/>
              <a:chOff x="1554024" y="1989747"/>
              <a:chExt cx="8770919" cy="540000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39B5B63-85C3-FF76-CEDE-140B6472AB43}"/>
                  </a:ext>
                </a:extLst>
              </p:cNvPr>
              <p:cNvSpPr/>
              <p:nvPr/>
            </p:nvSpPr>
            <p:spPr>
              <a:xfrm>
                <a:off x="1554024" y="1989747"/>
                <a:ext cx="138731" cy="540000"/>
              </a:xfrm>
              <a:prstGeom prst="rect">
                <a:avLst/>
              </a:prstGeom>
              <a:solidFill>
                <a:srgbClr val="327D9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C68685D-0996-C41D-FEAD-8568BA0FD470}"/>
                  </a:ext>
                </a:extLst>
              </p:cNvPr>
              <p:cNvSpPr/>
              <p:nvPr/>
            </p:nvSpPr>
            <p:spPr>
              <a:xfrm>
                <a:off x="1669678" y="1989747"/>
                <a:ext cx="8655265" cy="540000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215A24D-C3E3-479F-D44E-89B2DAB2226E}"/>
                </a:ext>
              </a:extLst>
            </p:cNvPr>
            <p:cNvSpPr txBox="1"/>
            <p:nvPr/>
          </p:nvSpPr>
          <p:spPr>
            <a:xfrm>
              <a:off x="998941" y="6023949"/>
              <a:ext cx="9540964" cy="4564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Aerosols remain the largest uncertainty in climate assessment</a:t>
              </a:r>
              <a:r>
                <a:rPr lang="en-US" altLang="zh-CN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 (IPCC, 2021)</a:t>
              </a:r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800" b="1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EEF33ECE-8EFD-6B5B-E7CB-C9A71480391D}"/>
              </a:ext>
            </a:extLst>
          </p:cNvPr>
          <p:cNvSpPr/>
          <p:nvPr/>
        </p:nvSpPr>
        <p:spPr>
          <a:xfrm rot="5400000">
            <a:off x="71953" y="-72874"/>
            <a:ext cx="580786" cy="724693"/>
          </a:xfrm>
          <a:prstGeom prst="rtTriangle">
            <a:avLst/>
          </a:prstGeom>
          <a:solidFill>
            <a:srgbClr val="317D91"/>
          </a:solidFill>
          <a:ln>
            <a:solidFill>
              <a:srgbClr val="317D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3D7E07-0FDD-602F-1398-C096B71B780D}"/>
              </a:ext>
            </a:extLst>
          </p:cNvPr>
          <p:cNvSpPr/>
          <p:nvPr/>
        </p:nvSpPr>
        <p:spPr>
          <a:xfrm>
            <a:off x="11004974" y="6437567"/>
            <a:ext cx="432000" cy="432000"/>
          </a:xfrm>
          <a:prstGeom prst="rect">
            <a:avLst/>
          </a:prstGeom>
          <a:solidFill>
            <a:srgbClr val="327D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71A782F-1A1E-3A9B-DD83-346A5F9F45E7}"/>
              </a:ext>
            </a:extLst>
          </p:cNvPr>
          <p:cNvSpPr txBox="1">
            <a:spLocks/>
          </p:cNvSpPr>
          <p:nvPr/>
        </p:nvSpPr>
        <p:spPr>
          <a:xfrm>
            <a:off x="10918373" y="6529316"/>
            <a:ext cx="580179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97E33C07-BB33-2A48-9ECE-941491DC9AFB}" type="slidenum">
              <a:rPr lang="en-FI" sz="1200" b="1" smtClean="0">
                <a:solidFill>
                  <a:schemeClr val="bg1"/>
                </a:solidFill>
              </a:rPr>
              <a:pPr algn="r"/>
              <a:t>9</a:t>
            </a:fld>
            <a:r>
              <a:rPr lang="en-FI" sz="1200" b="1" dirty="0">
                <a:solidFill>
                  <a:schemeClr val="bg1"/>
                </a:solidFill>
              </a:rPr>
              <a:t>/</a:t>
            </a:r>
            <a:r>
              <a:rPr lang="en-US" sz="1200" b="1" dirty="0">
                <a:solidFill>
                  <a:schemeClr val="bg1"/>
                </a:solidFill>
              </a:rPr>
              <a:t>10</a:t>
            </a:r>
            <a:endParaRPr lang="en-FI" sz="12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53B94-C282-C261-F6BE-89EC644CADDE}"/>
              </a:ext>
            </a:extLst>
          </p:cNvPr>
          <p:cNvSpPr txBox="1"/>
          <p:nvPr/>
        </p:nvSpPr>
        <p:spPr>
          <a:xfrm>
            <a:off x="9249683" y="1251993"/>
            <a:ext cx="2268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Haze</a:t>
            </a:r>
            <a:r>
              <a:rPr lang="en-GB" dirty="0"/>
              <a:t> vs. </a:t>
            </a:r>
            <a:r>
              <a:rPr lang="en-GB" b="1" dirty="0">
                <a:solidFill>
                  <a:schemeClr val="tx1"/>
                </a:solidFill>
              </a:rPr>
              <a:t>clear blue sky</a:t>
            </a:r>
          </a:p>
        </p:txBody>
      </p:sp>
    </p:spTree>
    <p:extLst>
      <p:ext uri="{BB962C8B-B14F-4D97-AF65-F5344CB8AC3E}">
        <p14:creationId xmlns:p14="http://schemas.microsoft.com/office/powerpoint/2010/main" val="4011261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30421</TotalTime>
  <Words>768</Words>
  <Application>Microsoft Macintosh PowerPoint</Application>
  <PresentationFormat>Widescreen</PresentationFormat>
  <Paragraphs>202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Gotham</vt:lpstr>
      <vt:lpstr>Times New Roman</vt:lpstr>
      <vt:lpstr>Wingdings</vt:lpstr>
      <vt:lpstr>Office Theme</vt:lpstr>
      <vt:lpstr>PowerPoint Presentation</vt:lpstr>
      <vt:lpstr>PowerPoint Presentation</vt:lpstr>
      <vt:lpstr>Grand Challenges:  How to answer</vt:lpstr>
      <vt:lpstr>The Global Energy Challenge</vt:lpstr>
      <vt:lpstr>PowerPoint Presentation</vt:lpstr>
      <vt:lpstr>SMEAR II-station (boreal forest, country side)</vt:lpstr>
      <vt:lpstr>PowerPoint Presentation</vt:lpstr>
      <vt:lpstr>PowerPoint Presentation</vt:lpstr>
      <vt:lpstr>Haze - Air Pollution “Cocktails” Atmospheric aerosol particles with strong health and climate impact</vt:lpstr>
      <vt:lpstr>China Gigacity - A living lab for haze study</vt:lpstr>
      <vt:lpstr>Open access, open data, open science</vt:lpstr>
      <vt:lpstr>Barriers of information</vt:lpstr>
      <vt:lpstr>Science Diplomacy helps to answer global grand challenges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Kulmala, Markku T</dc:creator>
  <cp:lastModifiedBy>Kulmala, Markku T</cp:lastModifiedBy>
  <cp:revision>89</cp:revision>
  <dcterms:created xsi:type="dcterms:W3CDTF">2023-01-19T13:19:35Z</dcterms:created>
  <dcterms:modified xsi:type="dcterms:W3CDTF">2024-04-11T08:26:04Z</dcterms:modified>
</cp:coreProperties>
</file>