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119"/>
  </p:notesMasterIdLst>
  <p:sldIdLst>
    <p:sldId id="256" r:id="rId3"/>
    <p:sldId id="369" r:id="rId4"/>
    <p:sldId id="261" r:id="rId5"/>
    <p:sldId id="259" r:id="rId6"/>
    <p:sldId id="260" r:id="rId7"/>
    <p:sldId id="262" r:id="rId8"/>
    <p:sldId id="263" r:id="rId9"/>
    <p:sldId id="264" r:id="rId10"/>
    <p:sldId id="297" r:id="rId11"/>
    <p:sldId id="265" r:id="rId12"/>
    <p:sldId id="266" r:id="rId13"/>
    <p:sldId id="275" r:id="rId14"/>
    <p:sldId id="267" r:id="rId15"/>
    <p:sldId id="268" r:id="rId16"/>
    <p:sldId id="269" r:id="rId17"/>
    <p:sldId id="270" r:id="rId18"/>
    <p:sldId id="273" r:id="rId19"/>
    <p:sldId id="274" r:id="rId20"/>
    <p:sldId id="278" r:id="rId21"/>
    <p:sldId id="272" r:id="rId22"/>
    <p:sldId id="276" r:id="rId23"/>
    <p:sldId id="277" r:id="rId24"/>
    <p:sldId id="271" r:id="rId25"/>
    <p:sldId id="279" r:id="rId26"/>
    <p:sldId id="280" r:id="rId27"/>
    <p:sldId id="281" r:id="rId28"/>
    <p:sldId id="282" r:id="rId29"/>
    <p:sldId id="283" r:id="rId30"/>
    <p:sldId id="285" r:id="rId31"/>
    <p:sldId id="284" r:id="rId32"/>
    <p:sldId id="286" r:id="rId33"/>
    <p:sldId id="287" r:id="rId34"/>
    <p:sldId id="288" r:id="rId35"/>
    <p:sldId id="294" r:id="rId36"/>
    <p:sldId id="289" r:id="rId37"/>
    <p:sldId id="291" r:id="rId38"/>
    <p:sldId id="292" r:id="rId39"/>
    <p:sldId id="293" r:id="rId40"/>
    <p:sldId id="295" r:id="rId41"/>
    <p:sldId id="296"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72" r:id="rId57"/>
    <p:sldId id="312" r:id="rId58"/>
    <p:sldId id="313" r:id="rId59"/>
    <p:sldId id="316" r:id="rId60"/>
    <p:sldId id="314" r:id="rId61"/>
    <p:sldId id="317" r:id="rId62"/>
    <p:sldId id="315" r:id="rId63"/>
    <p:sldId id="318" r:id="rId64"/>
    <p:sldId id="320" r:id="rId65"/>
    <p:sldId id="321" r:id="rId66"/>
    <p:sldId id="319" r:id="rId67"/>
    <p:sldId id="322" r:id="rId68"/>
    <p:sldId id="323" r:id="rId69"/>
    <p:sldId id="324" r:id="rId70"/>
    <p:sldId id="325" r:id="rId71"/>
    <p:sldId id="326" r:id="rId72"/>
    <p:sldId id="327" r:id="rId73"/>
    <p:sldId id="328" r:id="rId74"/>
    <p:sldId id="329" r:id="rId75"/>
    <p:sldId id="342" r:id="rId76"/>
    <p:sldId id="330" r:id="rId77"/>
    <p:sldId id="343" r:id="rId78"/>
    <p:sldId id="331" r:id="rId79"/>
    <p:sldId id="332" r:id="rId80"/>
    <p:sldId id="333" r:id="rId81"/>
    <p:sldId id="334" r:id="rId82"/>
    <p:sldId id="335" r:id="rId83"/>
    <p:sldId id="336" r:id="rId84"/>
    <p:sldId id="337" r:id="rId85"/>
    <p:sldId id="378" r:id="rId86"/>
    <p:sldId id="377" r:id="rId87"/>
    <p:sldId id="338" r:id="rId88"/>
    <p:sldId id="339" r:id="rId89"/>
    <p:sldId id="340" r:id="rId90"/>
    <p:sldId id="379" r:id="rId91"/>
    <p:sldId id="341" r:id="rId92"/>
    <p:sldId id="376" r:id="rId93"/>
    <p:sldId id="344" r:id="rId94"/>
    <p:sldId id="347" r:id="rId95"/>
    <p:sldId id="348" r:id="rId96"/>
    <p:sldId id="349" r:id="rId97"/>
    <p:sldId id="350" r:id="rId98"/>
    <p:sldId id="373" r:id="rId99"/>
    <p:sldId id="374" r:id="rId100"/>
    <p:sldId id="375" r:id="rId101"/>
    <p:sldId id="353" r:id="rId102"/>
    <p:sldId id="351" r:id="rId103"/>
    <p:sldId id="368" r:id="rId104"/>
    <p:sldId id="354" r:id="rId105"/>
    <p:sldId id="356" r:id="rId106"/>
    <p:sldId id="357" r:id="rId107"/>
    <p:sldId id="358" r:id="rId108"/>
    <p:sldId id="359" r:id="rId109"/>
    <p:sldId id="360" r:id="rId110"/>
    <p:sldId id="361" r:id="rId111"/>
    <p:sldId id="362" r:id="rId112"/>
    <p:sldId id="363" r:id="rId113"/>
    <p:sldId id="364" r:id="rId114"/>
    <p:sldId id="365" r:id="rId115"/>
    <p:sldId id="366" r:id="rId116"/>
    <p:sldId id="370" r:id="rId117"/>
    <p:sldId id="367" r:id="rId1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78136" autoAdjust="0"/>
  </p:normalViewPr>
  <p:slideViewPr>
    <p:cSldViewPr snapToGrid="0">
      <p:cViewPr varScale="1">
        <p:scale>
          <a:sx n="87" d="100"/>
          <a:sy n="87" d="100"/>
        </p:scale>
        <p:origin x="13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charts/_rels/chart1.xml.rels><?xml version="1.0" encoding="UTF-8" standalone="yes"?>
<Relationships xmlns="http://schemas.openxmlformats.org/package/2006/relationships"><Relationship Id="rId1" Type="http://schemas.openxmlformats.org/officeDocument/2006/relationships/oleObject" Target="file:///D:\Users\ik\WORK\2014_PChP\2016_TISI_JEnvRad\Figures\Fig02_windrose\WindRose_PHZ.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D:\Users\ik\WORK\2020_Fire_Chernobyl\process_src_estimates\Sources_Compare.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tx>
            <c:strRef>
              <c:f>Лист1!$L$30</c:f>
              <c:strCache>
                <c:ptCount val="1"/>
                <c:pt idx="0">
                  <c:v>2003-2012</c:v>
                </c:pt>
              </c:strCache>
            </c:strRef>
          </c:tx>
          <c:spPr>
            <a:noFill/>
            <a:ln w="25400">
              <a:solidFill>
                <a:schemeClr val="tx1"/>
              </a:solidFill>
              <a:prstDash val="dash"/>
            </a:ln>
          </c:spPr>
          <c:cat>
            <c:numRef>
              <c:f>Лист1!$B$4:$I$4</c:f>
              <c:numCache>
                <c:formatCode>General</c:formatCode>
                <c:ptCount val="8"/>
                <c:pt idx="0">
                  <c:v>0</c:v>
                </c:pt>
                <c:pt idx="1">
                  <c:v>45</c:v>
                </c:pt>
                <c:pt idx="2">
                  <c:v>90</c:v>
                </c:pt>
                <c:pt idx="3">
                  <c:v>135</c:v>
                </c:pt>
                <c:pt idx="4">
                  <c:v>180</c:v>
                </c:pt>
                <c:pt idx="5">
                  <c:v>225</c:v>
                </c:pt>
                <c:pt idx="6">
                  <c:v>270</c:v>
                </c:pt>
                <c:pt idx="7">
                  <c:v>315</c:v>
                </c:pt>
              </c:numCache>
            </c:numRef>
          </c:cat>
          <c:val>
            <c:numRef>
              <c:f>Лист1!$B$32:$I$32</c:f>
              <c:numCache>
                <c:formatCode>0.00</c:formatCode>
                <c:ptCount val="8"/>
                <c:pt idx="0">
                  <c:v>0.23121407062688201</c:v>
                </c:pt>
                <c:pt idx="1">
                  <c:v>7.9044620859567483E-2</c:v>
                </c:pt>
                <c:pt idx="2">
                  <c:v>0.13660005474952094</c:v>
                </c:pt>
                <c:pt idx="3">
                  <c:v>6.2893512181768405E-2</c:v>
                </c:pt>
                <c:pt idx="4">
                  <c:v>0.17276895702162606</c:v>
                </c:pt>
                <c:pt idx="5">
                  <c:v>8.3013961127840125E-2</c:v>
                </c:pt>
                <c:pt idx="6">
                  <c:v>8.9583903640843149E-2</c:v>
                </c:pt>
                <c:pt idx="7">
                  <c:v>0.14488091979195181</c:v>
                </c:pt>
              </c:numCache>
            </c:numRef>
          </c:val>
        </c:ser>
        <c:ser>
          <c:idx val="1"/>
          <c:order val="1"/>
          <c:tx>
            <c:strRef>
              <c:f>Лист1!$L$34</c:f>
              <c:strCache>
                <c:ptCount val="1"/>
                <c:pt idx="0">
                  <c:v>2009</c:v>
                </c:pt>
              </c:strCache>
            </c:strRef>
          </c:tx>
          <c:spPr>
            <a:noFill/>
            <a:ln w="25400">
              <a:solidFill>
                <a:schemeClr val="tx1"/>
              </a:solidFill>
            </a:ln>
          </c:spPr>
          <c:val>
            <c:numRef>
              <c:f>Лист1!$B$36:$I$36</c:f>
              <c:numCache>
                <c:formatCode>0.00</c:formatCode>
                <c:ptCount val="8"/>
                <c:pt idx="0">
                  <c:v>0.26438356164383564</c:v>
                </c:pt>
                <c:pt idx="1">
                  <c:v>9.4178082191780824E-2</c:v>
                </c:pt>
                <c:pt idx="2">
                  <c:v>0.12054794520547946</c:v>
                </c:pt>
                <c:pt idx="3">
                  <c:v>7.773972602739726E-2</c:v>
                </c:pt>
                <c:pt idx="4">
                  <c:v>0.16301369863013698</c:v>
                </c:pt>
                <c:pt idx="5">
                  <c:v>5.6849315068493153E-2</c:v>
                </c:pt>
                <c:pt idx="6">
                  <c:v>7.5684931506849309E-2</c:v>
                </c:pt>
                <c:pt idx="7">
                  <c:v>0.14760273972602739</c:v>
                </c:pt>
              </c:numCache>
            </c:numRef>
          </c:val>
        </c:ser>
        <c:dLbls>
          <c:showLegendKey val="0"/>
          <c:showVal val="0"/>
          <c:showCatName val="0"/>
          <c:showSerName val="0"/>
          <c:showPercent val="0"/>
          <c:showBubbleSize val="0"/>
        </c:dLbls>
        <c:axId val="202552336"/>
        <c:axId val="202548024"/>
      </c:radarChart>
      <c:catAx>
        <c:axId val="202552336"/>
        <c:scaling>
          <c:orientation val="minMax"/>
        </c:scaling>
        <c:delete val="0"/>
        <c:axPos val="b"/>
        <c:majorGridlines/>
        <c:numFmt formatCode="General" sourceLinked="1"/>
        <c:majorTickMark val="out"/>
        <c:minorTickMark val="none"/>
        <c:tickLblPos val="nextTo"/>
        <c:crossAx val="202548024"/>
        <c:crosses val="autoZero"/>
        <c:auto val="1"/>
        <c:lblAlgn val="ctr"/>
        <c:lblOffset val="100"/>
        <c:noMultiLvlLbl val="0"/>
      </c:catAx>
      <c:valAx>
        <c:axId val="202548024"/>
        <c:scaling>
          <c:orientation val="minMax"/>
        </c:scaling>
        <c:delete val="0"/>
        <c:axPos val="l"/>
        <c:majorGridlines/>
        <c:numFmt formatCode="0.00" sourceLinked="1"/>
        <c:majorTickMark val="cross"/>
        <c:minorTickMark val="none"/>
        <c:tickLblPos val="nextTo"/>
        <c:crossAx val="202552336"/>
        <c:crosses val="autoZero"/>
        <c:crossBetween val="between"/>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v>Talerko</c:v>
          </c:tx>
          <c:invertIfNegative val="0"/>
          <c:cat>
            <c:numRef>
              <c:f>Masson!$C$2:$C$22</c:f>
              <c:numCache>
                <c:formatCode>General</c:formatCode>
                <c:ptCount val="21"/>
                <c:pt idx="0">
                  <c:v>3</c:v>
                </c:pt>
                <c:pt idx="1">
                  <c:v>4</c:v>
                </c:pt>
                <c:pt idx="2">
                  <c:v>5</c:v>
                </c:pt>
                <c:pt idx="3">
                  <c:v>6</c:v>
                </c:pt>
                <c:pt idx="4">
                  <c:v>7</c:v>
                </c:pt>
                <c:pt idx="5">
                  <c:v>8</c:v>
                </c:pt>
                <c:pt idx="6">
                  <c:v>9</c:v>
                </c:pt>
                <c:pt idx="7">
                  <c:v>10</c:v>
                </c:pt>
                <c:pt idx="8">
                  <c:v>11</c:v>
                </c:pt>
                <c:pt idx="9">
                  <c:v>12</c:v>
                </c:pt>
                <c:pt idx="10">
                  <c:v>13</c:v>
                </c:pt>
                <c:pt idx="11">
                  <c:v>14</c:v>
                </c:pt>
                <c:pt idx="12">
                  <c:v>15</c:v>
                </c:pt>
                <c:pt idx="13">
                  <c:v>16</c:v>
                </c:pt>
                <c:pt idx="14">
                  <c:v>17</c:v>
                </c:pt>
                <c:pt idx="15">
                  <c:v>18</c:v>
                </c:pt>
                <c:pt idx="16">
                  <c:v>19</c:v>
                </c:pt>
                <c:pt idx="17">
                  <c:v>20</c:v>
                </c:pt>
                <c:pt idx="18">
                  <c:v>21</c:v>
                </c:pt>
                <c:pt idx="19">
                  <c:v>22</c:v>
                </c:pt>
                <c:pt idx="20">
                  <c:v>23</c:v>
                </c:pt>
              </c:numCache>
            </c:numRef>
          </c:cat>
          <c:val>
            <c:numRef>
              <c:f>Romanenko!$B$2:$B$19</c:f>
              <c:numCache>
                <c:formatCode>0.00</c:formatCode>
                <c:ptCount val="18"/>
                <c:pt idx="0">
                  <c:v>4000000</c:v>
                </c:pt>
                <c:pt idx="1">
                  <c:v>30000000</c:v>
                </c:pt>
                <c:pt idx="2">
                  <c:v>37500000</c:v>
                </c:pt>
                <c:pt idx="3">
                  <c:v>12875000</c:v>
                </c:pt>
                <c:pt idx="4">
                  <c:v>3219000</c:v>
                </c:pt>
                <c:pt idx="5">
                  <c:v>36795000</c:v>
                </c:pt>
                <c:pt idx="6">
                  <c:v>93695000</c:v>
                </c:pt>
                <c:pt idx="7">
                  <c:v>45565000</c:v>
                </c:pt>
                <c:pt idx="8">
                  <c:v>22200000</c:v>
                </c:pt>
                <c:pt idx="9">
                  <c:v>41790000</c:v>
                </c:pt>
                <c:pt idx="10">
                  <c:v>36688000</c:v>
                </c:pt>
                <c:pt idx="11">
                  <c:v>0</c:v>
                </c:pt>
                <c:pt idx="12">
                  <c:v>0</c:v>
                </c:pt>
                <c:pt idx="13">
                  <c:v>55025000</c:v>
                </c:pt>
                <c:pt idx="14">
                  <c:v>78614000</c:v>
                </c:pt>
                <c:pt idx="15">
                  <c:v>58153000</c:v>
                </c:pt>
                <c:pt idx="16">
                  <c:v>15775000</c:v>
                </c:pt>
                <c:pt idx="17">
                  <c:v>6525000</c:v>
                </c:pt>
              </c:numCache>
            </c:numRef>
          </c:val>
        </c:ser>
        <c:ser>
          <c:idx val="3"/>
          <c:order val="1"/>
          <c:tx>
            <c:v>Evangeliou</c:v>
          </c:tx>
          <c:invertIfNegative val="0"/>
          <c:cat>
            <c:numRef>
              <c:f>Masson!$C$2:$C$22</c:f>
              <c:numCache>
                <c:formatCode>General</c:formatCode>
                <c:ptCount val="21"/>
                <c:pt idx="0">
                  <c:v>3</c:v>
                </c:pt>
                <c:pt idx="1">
                  <c:v>4</c:v>
                </c:pt>
                <c:pt idx="2">
                  <c:v>5</c:v>
                </c:pt>
                <c:pt idx="3">
                  <c:v>6</c:v>
                </c:pt>
                <c:pt idx="4">
                  <c:v>7</c:v>
                </c:pt>
                <c:pt idx="5">
                  <c:v>8</c:v>
                </c:pt>
                <c:pt idx="6">
                  <c:v>9</c:v>
                </c:pt>
                <c:pt idx="7">
                  <c:v>10</c:v>
                </c:pt>
                <c:pt idx="8">
                  <c:v>11</c:v>
                </c:pt>
                <c:pt idx="9">
                  <c:v>12</c:v>
                </c:pt>
                <c:pt idx="10">
                  <c:v>13</c:v>
                </c:pt>
                <c:pt idx="11">
                  <c:v>14</c:v>
                </c:pt>
                <c:pt idx="12">
                  <c:v>15</c:v>
                </c:pt>
                <c:pt idx="13">
                  <c:v>16</c:v>
                </c:pt>
                <c:pt idx="14">
                  <c:v>17</c:v>
                </c:pt>
                <c:pt idx="15">
                  <c:v>18</c:v>
                </c:pt>
                <c:pt idx="16">
                  <c:v>19</c:v>
                </c:pt>
                <c:pt idx="17">
                  <c:v>20</c:v>
                </c:pt>
                <c:pt idx="18">
                  <c:v>21</c:v>
                </c:pt>
                <c:pt idx="19">
                  <c:v>22</c:v>
                </c:pt>
                <c:pt idx="20">
                  <c:v>23</c:v>
                </c:pt>
              </c:numCache>
            </c:numRef>
          </c:cat>
          <c:val>
            <c:numRef>
              <c:f>Evangeliou_digitize!$D$2:$D$19</c:f>
              <c:numCache>
                <c:formatCode>General</c:formatCode>
                <c:ptCount val="18"/>
                <c:pt idx="0">
                  <c:v>22960000</c:v>
                </c:pt>
                <c:pt idx="1">
                  <c:v>10080000</c:v>
                </c:pt>
                <c:pt idx="2">
                  <c:v>0</c:v>
                </c:pt>
                <c:pt idx="3">
                  <c:v>0</c:v>
                </c:pt>
                <c:pt idx="4">
                  <c:v>19040000</c:v>
                </c:pt>
                <c:pt idx="5">
                  <c:v>67760000</c:v>
                </c:pt>
                <c:pt idx="6">
                  <c:v>72800000</c:v>
                </c:pt>
                <c:pt idx="7">
                  <c:v>48160000</c:v>
                </c:pt>
                <c:pt idx="8">
                  <c:v>16800000</c:v>
                </c:pt>
                <c:pt idx="9">
                  <c:v>25760000</c:v>
                </c:pt>
                <c:pt idx="10">
                  <c:v>30240000</c:v>
                </c:pt>
                <c:pt idx="11">
                  <c:v>2240000</c:v>
                </c:pt>
                <c:pt idx="12">
                  <c:v>0</c:v>
                </c:pt>
                <c:pt idx="13">
                  <c:v>10080000</c:v>
                </c:pt>
                <c:pt idx="14">
                  <c:v>0</c:v>
                </c:pt>
                <c:pt idx="15">
                  <c:v>8960000</c:v>
                </c:pt>
                <c:pt idx="16">
                  <c:v>2800000</c:v>
                </c:pt>
                <c:pt idx="17">
                  <c:v>1120000</c:v>
                </c:pt>
              </c:numCache>
            </c:numRef>
          </c:val>
        </c:ser>
        <c:ser>
          <c:idx val="4"/>
          <c:order val="2"/>
          <c:tx>
            <c:v>FRP</c:v>
          </c:tx>
          <c:invertIfNegative val="0"/>
          <c:cat>
            <c:numRef>
              <c:f>Masson!$C$2:$C$22</c:f>
              <c:numCache>
                <c:formatCode>General</c:formatCode>
                <c:ptCount val="21"/>
                <c:pt idx="0">
                  <c:v>3</c:v>
                </c:pt>
                <c:pt idx="1">
                  <c:v>4</c:v>
                </c:pt>
                <c:pt idx="2">
                  <c:v>5</c:v>
                </c:pt>
                <c:pt idx="3">
                  <c:v>6</c:v>
                </c:pt>
                <c:pt idx="4">
                  <c:v>7</c:v>
                </c:pt>
                <c:pt idx="5">
                  <c:v>8</c:v>
                </c:pt>
                <c:pt idx="6">
                  <c:v>9</c:v>
                </c:pt>
                <c:pt idx="7">
                  <c:v>10</c:v>
                </c:pt>
                <c:pt idx="8">
                  <c:v>11</c:v>
                </c:pt>
                <c:pt idx="9">
                  <c:v>12</c:v>
                </c:pt>
                <c:pt idx="10">
                  <c:v>13</c:v>
                </c:pt>
                <c:pt idx="11">
                  <c:v>14</c:v>
                </c:pt>
                <c:pt idx="12">
                  <c:v>15</c:v>
                </c:pt>
                <c:pt idx="13">
                  <c:v>16</c:v>
                </c:pt>
                <c:pt idx="14">
                  <c:v>17</c:v>
                </c:pt>
                <c:pt idx="15">
                  <c:v>18</c:v>
                </c:pt>
                <c:pt idx="16">
                  <c:v>19</c:v>
                </c:pt>
                <c:pt idx="17">
                  <c:v>20</c:v>
                </c:pt>
                <c:pt idx="18">
                  <c:v>21</c:v>
                </c:pt>
                <c:pt idx="19">
                  <c:v>22</c:v>
                </c:pt>
                <c:pt idx="20">
                  <c:v>23</c:v>
                </c:pt>
              </c:numCache>
            </c:numRef>
          </c:cat>
          <c:val>
            <c:numRef>
              <c:f>Romanenko!$F$2:$F$22</c:f>
              <c:numCache>
                <c:formatCode>0.00</c:formatCode>
                <c:ptCount val="21"/>
                <c:pt idx="0">
                  <c:v>24972650</c:v>
                </c:pt>
                <c:pt idx="1">
                  <c:v>28577900</c:v>
                </c:pt>
                <c:pt idx="2">
                  <c:v>15960000</c:v>
                </c:pt>
                <c:pt idx="3">
                  <c:v>10735000</c:v>
                </c:pt>
                <c:pt idx="4">
                  <c:v>18406250</c:v>
                </c:pt>
                <c:pt idx="5">
                  <c:v>95820800</c:v>
                </c:pt>
                <c:pt idx="6">
                  <c:v>114725800</c:v>
                </c:pt>
                <c:pt idx="7">
                  <c:v>36160515</c:v>
                </c:pt>
                <c:pt idx="8">
                  <c:v>13814140</c:v>
                </c:pt>
                <c:pt idx="9">
                  <c:v>145250962.5</c:v>
                </c:pt>
                <c:pt idx="10">
                  <c:v>34889272.5</c:v>
                </c:pt>
                <c:pt idx="13">
                  <c:v>41381050</c:v>
                </c:pt>
                <c:pt idx="14">
                  <c:v>17522750</c:v>
                </c:pt>
                <c:pt idx="15">
                  <c:v>45347300</c:v>
                </c:pt>
                <c:pt idx="16">
                  <c:v>2707880</c:v>
                </c:pt>
                <c:pt idx="17">
                  <c:v>2856840</c:v>
                </c:pt>
                <c:pt idx="18">
                  <c:v>2436666.6666666665</c:v>
                </c:pt>
                <c:pt idx="19">
                  <c:v>2436666.6666666665</c:v>
                </c:pt>
                <c:pt idx="20">
                  <c:v>2436666.6666666665</c:v>
                </c:pt>
              </c:numCache>
            </c:numRef>
          </c:val>
        </c:ser>
        <c:ser>
          <c:idx val="1"/>
          <c:order val="3"/>
          <c:tx>
            <c:v>Masson</c:v>
          </c:tx>
          <c:invertIfNegative val="0"/>
          <c:cat>
            <c:numRef>
              <c:f>Masson!$C$2:$C$22</c:f>
              <c:numCache>
                <c:formatCode>General</c:formatCode>
                <c:ptCount val="21"/>
                <c:pt idx="0">
                  <c:v>3</c:v>
                </c:pt>
                <c:pt idx="1">
                  <c:v>4</c:v>
                </c:pt>
                <c:pt idx="2">
                  <c:v>5</c:v>
                </c:pt>
                <c:pt idx="3">
                  <c:v>6</c:v>
                </c:pt>
                <c:pt idx="4">
                  <c:v>7</c:v>
                </c:pt>
                <c:pt idx="5">
                  <c:v>8</c:v>
                </c:pt>
                <c:pt idx="6">
                  <c:v>9</c:v>
                </c:pt>
                <c:pt idx="7">
                  <c:v>10</c:v>
                </c:pt>
                <c:pt idx="8">
                  <c:v>11</c:v>
                </c:pt>
                <c:pt idx="9">
                  <c:v>12</c:v>
                </c:pt>
                <c:pt idx="10">
                  <c:v>13</c:v>
                </c:pt>
                <c:pt idx="11">
                  <c:v>14</c:v>
                </c:pt>
                <c:pt idx="12">
                  <c:v>15</c:v>
                </c:pt>
                <c:pt idx="13">
                  <c:v>16</c:v>
                </c:pt>
                <c:pt idx="14">
                  <c:v>17</c:v>
                </c:pt>
                <c:pt idx="15">
                  <c:v>18</c:v>
                </c:pt>
                <c:pt idx="16">
                  <c:v>19</c:v>
                </c:pt>
                <c:pt idx="17">
                  <c:v>20</c:v>
                </c:pt>
                <c:pt idx="18">
                  <c:v>21</c:v>
                </c:pt>
                <c:pt idx="19">
                  <c:v>22</c:v>
                </c:pt>
                <c:pt idx="20">
                  <c:v>23</c:v>
                </c:pt>
              </c:numCache>
            </c:numRef>
          </c:cat>
          <c:val>
            <c:numRef>
              <c:f>Masson!$E$2:$E$22</c:f>
              <c:numCache>
                <c:formatCode>General</c:formatCode>
                <c:ptCount val="21"/>
                <c:pt idx="0">
                  <c:v>6666666.666666667</c:v>
                </c:pt>
                <c:pt idx="1">
                  <c:v>6666666.666666667</c:v>
                </c:pt>
                <c:pt idx="2">
                  <c:v>26666666.666666668</c:v>
                </c:pt>
                <c:pt idx="3">
                  <c:v>26666666.666666668</c:v>
                </c:pt>
                <c:pt idx="4">
                  <c:v>5333333.333333333</c:v>
                </c:pt>
                <c:pt idx="5">
                  <c:v>16666666.666666666</c:v>
                </c:pt>
                <c:pt idx="6">
                  <c:v>83333333.333333328</c:v>
                </c:pt>
                <c:pt idx="7">
                  <c:v>16666666.666666666</c:v>
                </c:pt>
                <c:pt idx="8">
                  <c:v>133333333.33333333</c:v>
                </c:pt>
                <c:pt idx="9">
                  <c:v>46666666.666666664</c:v>
                </c:pt>
                <c:pt idx="10">
                  <c:v>53333333.333333336</c:v>
                </c:pt>
                <c:pt idx="11">
                  <c:v>20000000</c:v>
                </c:pt>
                <c:pt idx="12">
                  <c:v>13333333.333333334</c:v>
                </c:pt>
                <c:pt idx="13">
                  <c:v>353333333.33333331</c:v>
                </c:pt>
                <c:pt idx="14">
                  <c:v>33333333.333333332</c:v>
                </c:pt>
                <c:pt idx="15">
                  <c:v>20000000</c:v>
                </c:pt>
                <c:pt idx="16">
                  <c:v>0</c:v>
                </c:pt>
                <c:pt idx="17">
                  <c:v>240000000</c:v>
                </c:pt>
                <c:pt idx="18">
                  <c:v>0</c:v>
                </c:pt>
                <c:pt idx="19">
                  <c:v>0</c:v>
                </c:pt>
                <c:pt idx="20">
                  <c:v>63333333.333333336</c:v>
                </c:pt>
              </c:numCache>
            </c:numRef>
          </c:val>
        </c:ser>
        <c:dLbls>
          <c:showLegendKey val="0"/>
          <c:showVal val="0"/>
          <c:showCatName val="0"/>
          <c:showSerName val="0"/>
          <c:showPercent val="0"/>
          <c:showBubbleSize val="0"/>
        </c:dLbls>
        <c:gapWidth val="300"/>
        <c:axId val="202549592"/>
        <c:axId val="202553904"/>
      </c:barChart>
      <c:catAx>
        <c:axId val="202549592"/>
        <c:scaling>
          <c:orientation val="minMax"/>
        </c:scaling>
        <c:delete val="0"/>
        <c:axPos val="b"/>
        <c:title>
          <c:tx>
            <c:rich>
              <a:bodyPr/>
              <a:lstStyle/>
              <a:p>
                <a:pPr>
                  <a:defRPr sz="1600"/>
                </a:pPr>
                <a:r>
                  <a:rPr lang="en-US" sz="1600"/>
                  <a:t>Day</a:t>
                </a:r>
                <a:r>
                  <a:rPr lang="en-US" sz="1600" baseline="0"/>
                  <a:t> of April 2020</a:t>
                </a:r>
                <a:endParaRPr lang="ru-RU" sz="1600"/>
              </a:p>
            </c:rich>
          </c:tx>
          <c:overlay val="0"/>
        </c:title>
        <c:numFmt formatCode="General" sourceLinked="1"/>
        <c:majorTickMark val="out"/>
        <c:minorTickMark val="none"/>
        <c:tickLblPos val="nextTo"/>
        <c:txPr>
          <a:bodyPr/>
          <a:lstStyle/>
          <a:p>
            <a:pPr>
              <a:defRPr sz="1400"/>
            </a:pPr>
            <a:endParaRPr lang="ru-RU"/>
          </a:p>
        </c:txPr>
        <c:crossAx val="202553904"/>
        <c:crosses val="autoZero"/>
        <c:auto val="1"/>
        <c:lblAlgn val="ctr"/>
        <c:lblOffset val="100"/>
        <c:noMultiLvlLbl val="0"/>
      </c:catAx>
      <c:valAx>
        <c:axId val="202553904"/>
        <c:scaling>
          <c:logBase val="10"/>
          <c:orientation val="minMax"/>
          <c:min val="1000000"/>
        </c:scaling>
        <c:delete val="0"/>
        <c:axPos val="l"/>
        <c:majorGridlines/>
        <c:minorGridlines/>
        <c:title>
          <c:tx>
            <c:rich>
              <a:bodyPr/>
              <a:lstStyle/>
              <a:p>
                <a:pPr>
                  <a:defRPr sz="1600"/>
                </a:pPr>
                <a:r>
                  <a:rPr lang="en-US" sz="1600"/>
                  <a:t>Daily Release,</a:t>
                </a:r>
                <a:r>
                  <a:rPr lang="en-US" sz="1600" baseline="0"/>
                  <a:t> </a:t>
                </a:r>
                <a:r>
                  <a:rPr lang="en-US" sz="1600"/>
                  <a:t>kBq</a:t>
                </a:r>
                <a:endParaRPr lang="ru-RU" sz="1600"/>
              </a:p>
            </c:rich>
          </c:tx>
          <c:overlay val="0"/>
        </c:title>
        <c:numFmt formatCode="0.0E+00" sourceLinked="0"/>
        <c:majorTickMark val="out"/>
        <c:minorTickMark val="none"/>
        <c:tickLblPos val="nextTo"/>
        <c:txPr>
          <a:bodyPr/>
          <a:lstStyle/>
          <a:p>
            <a:pPr>
              <a:defRPr sz="1400"/>
            </a:pPr>
            <a:endParaRPr lang="ru-RU"/>
          </a:p>
        </c:txPr>
        <c:crossAx val="202549592"/>
        <c:crosses val="autoZero"/>
        <c:crossBetween val="between"/>
      </c:valAx>
      <c:spPr>
        <a:noFill/>
        <a:ln w="25400">
          <a:noFill/>
        </a:ln>
      </c:spPr>
    </c:plotArea>
    <c:legend>
      <c:legendPos val="r"/>
      <c:overlay val="0"/>
      <c:txPr>
        <a:bodyPr/>
        <a:lstStyle/>
        <a:p>
          <a:pPr>
            <a:defRPr sz="1600"/>
          </a:pPr>
          <a:endParaRPr lang="ru-RU"/>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0DB85F-D8A4-41A5-98DA-177C932FD556}" type="datetimeFigureOut">
              <a:rPr lang="ru-RU" smtClean="0"/>
              <a:t>24.04.2025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68ACE3-B51E-44CB-8292-94D05F342FC4}" type="slidenum">
              <a:rPr lang="ru-RU" smtClean="0"/>
              <a:t>‹#›</a:t>
            </a:fld>
            <a:endParaRPr lang="ru-RU"/>
          </a:p>
        </p:txBody>
      </p:sp>
    </p:spTree>
    <p:extLst>
      <p:ext uri="{BB962C8B-B14F-4D97-AF65-F5344CB8AC3E}">
        <p14:creationId xmlns:p14="http://schemas.microsoft.com/office/powerpoint/2010/main" val="109243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my talk I would like to tell about our diverse</a:t>
            </a:r>
            <a:r>
              <a:rPr lang="en-US" baseline="0" dirty="0" smtClean="0"/>
              <a:t> experience in use of </a:t>
            </a:r>
            <a:r>
              <a:rPr lang="en-US" baseline="0" dirty="0" err="1" smtClean="0"/>
              <a:t>Flexpart</a:t>
            </a:r>
            <a:r>
              <a:rPr lang="en-US" baseline="0" dirty="0" smtClean="0"/>
              <a:t> ADM in research, safety assessment studies, and for building real-time systems of analysis and forecasting of radionuclides</a:t>
            </a:r>
          </a:p>
          <a:p>
            <a:r>
              <a:rPr lang="en-US" baseline="0" dirty="0" smtClean="0"/>
              <a:t>But before I start I want to make several general remarks.</a:t>
            </a:r>
          </a:p>
          <a:p>
            <a:endParaRPr lang="en-US" baseline="0" dirty="0" smtClean="0"/>
          </a:p>
          <a:p>
            <a:r>
              <a:rPr lang="en-US" baseline="0" dirty="0" smtClean="0"/>
              <a:t>Models are always therefore there are many models. This is true also for atmospheric dispersion models.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slide shows the most popular of them. It does not include so-called coupled models, that describe 2way coupled meteorology and atmospheric chemistry.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last three on the slide are the models used for radioactive air pollution. European decision support system actually has 4 models. Three of them (RIMPUFF, DIPCOT and LASAT) are for applications up to 800 km and one (</a:t>
            </a:r>
            <a:r>
              <a:rPr lang="en-US" baseline="0" dirty="0" err="1" smtClean="0"/>
              <a:t>Eulerian</a:t>
            </a:r>
            <a:r>
              <a:rPr lang="en-US" baseline="0" dirty="0" smtClean="0"/>
              <a:t> model MATCH) for long range transport.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Table shows number of papers in Scopus of each of the shown models. We see that…&lt;Analysis: CMAQ – complicated chemistry and emission code SMOKE, </a:t>
            </a:r>
            <a:r>
              <a:rPr lang="en-US" baseline="0" dirty="0" err="1" smtClean="0"/>
              <a:t>Hysplit</a:t>
            </a:r>
            <a:r>
              <a:rPr lang="en-US" baseline="0" dirty="0" smtClean="0"/>
              <a:t> – web interface &gt;</a:t>
            </a:r>
          </a:p>
          <a:p>
            <a:endParaRPr lang="en-US" baseline="0" dirty="0" smtClean="0"/>
          </a:p>
          <a:p>
            <a:r>
              <a:rPr lang="en-US" baseline="0" dirty="0" smtClean="0"/>
              <a:t>Because of variety of models there were always attempts to develop ‘standard model’. One of successful attempt of this kind was the so-called IAEA Gaussian model of 1980, which was then officially recommended in many countries for analysis of short-range atmospheric dispersion (up to 10, sometimes 30 km, with flat terrain and constant wind).</a:t>
            </a:r>
          </a:p>
          <a:p>
            <a:endParaRPr lang="en-US" baseline="0" dirty="0" smtClean="0"/>
          </a:p>
          <a:p>
            <a:r>
              <a:rPr lang="en-US" baseline="0" dirty="0" smtClean="0"/>
              <a:t>The situation became more complex for more complex conditions. For larger distances and travel times, and for complex terrain there was need in more complex models.</a:t>
            </a:r>
          </a:p>
          <a:p>
            <a:endParaRPr lang="en-US" baseline="0" dirty="0" smtClean="0"/>
          </a:p>
          <a:p>
            <a:endParaRPr lang="en-US" baseline="0" dirty="0" smtClean="0"/>
          </a:p>
          <a:p>
            <a:r>
              <a:rPr lang="en-US" baseline="0" dirty="0" smtClean="0"/>
              <a:t>Attempts to make such models standard were only modestly </a:t>
            </a:r>
            <a:r>
              <a:rPr lang="en-US" baseline="0" dirty="0" err="1" smtClean="0"/>
              <a:t>succesfull</a:t>
            </a:r>
            <a:r>
              <a:rPr lang="en-US" baseline="0" dirty="0" smtClean="0"/>
              <a:t>. </a:t>
            </a:r>
          </a:p>
          <a:p>
            <a:r>
              <a:rPr lang="en-US" baseline="0" dirty="0" smtClean="0"/>
              <a:t>1)This is because first of all, more complex models require much more data for their comprehensive calibration and validation. </a:t>
            </a:r>
          </a:p>
          <a:p>
            <a:r>
              <a:rPr lang="en-US" baseline="0" dirty="0" smtClean="0"/>
              <a:t>2)Secondly, it is difficult to tune model for all range of conditions. For example, CALPUFF model, which was recommended by EPA for distances up to about 1000 km, appeared to be not the best in near-field applications, even though it had not restrictions in this respect.</a:t>
            </a:r>
            <a:endParaRPr lang="ru-RU" baseline="0" dirty="0" smtClean="0"/>
          </a:p>
          <a:p>
            <a:r>
              <a:rPr lang="en-US" baseline="0" dirty="0" smtClean="0"/>
              <a:t>3)Thirdly, many models are different by their underlying principles. Different models could have advantages in different applications.  </a:t>
            </a:r>
          </a:p>
          <a:p>
            <a:endParaRPr lang="en-US" baseline="0" dirty="0" smtClean="0"/>
          </a:p>
          <a:p>
            <a:endParaRPr lang="en-US" baseline="0" dirty="0" smtClean="0"/>
          </a:p>
        </p:txBody>
      </p:sp>
      <p:sp>
        <p:nvSpPr>
          <p:cNvPr id="4" name="Номер слайда 3"/>
          <p:cNvSpPr>
            <a:spLocks noGrp="1"/>
          </p:cNvSpPr>
          <p:nvPr>
            <p:ph type="sldNum" sz="quarter" idx="10"/>
          </p:nvPr>
        </p:nvSpPr>
        <p:spPr/>
        <p:txBody>
          <a:bodyPr/>
          <a:lstStyle/>
          <a:p>
            <a:fld id="{3C68ACE3-B51E-44CB-8292-94D05F342FC4}" type="slidenum">
              <a:rPr lang="ru-RU" smtClean="0">
                <a:solidFill>
                  <a:prstClr val="black"/>
                </a:solidFill>
              </a:rPr>
              <a:pPr/>
              <a:t>2</a:t>
            </a:fld>
            <a:endParaRPr lang="ru-RU">
              <a:solidFill>
                <a:prstClr val="black"/>
              </a:solidFill>
            </a:endParaRPr>
          </a:p>
        </p:txBody>
      </p:sp>
    </p:spTree>
    <p:extLst>
      <p:ext uri="{BB962C8B-B14F-4D97-AF65-F5344CB8AC3E}">
        <p14:creationId xmlns:p14="http://schemas.microsoft.com/office/powerpoint/2010/main" val="3923449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16</a:t>
            </a:fld>
            <a:endParaRPr lang="ru-RU"/>
          </a:p>
        </p:txBody>
      </p:sp>
    </p:spTree>
    <p:extLst>
      <p:ext uri="{BB962C8B-B14F-4D97-AF65-F5344CB8AC3E}">
        <p14:creationId xmlns:p14="http://schemas.microsoft.com/office/powerpoint/2010/main" val="2247467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23</a:t>
            </a:fld>
            <a:endParaRPr lang="ru-RU"/>
          </a:p>
        </p:txBody>
      </p:sp>
    </p:spTree>
    <p:extLst>
      <p:ext uri="{BB962C8B-B14F-4D97-AF65-F5344CB8AC3E}">
        <p14:creationId xmlns:p14="http://schemas.microsoft.com/office/powerpoint/2010/main" val="1427977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24</a:t>
            </a:fld>
            <a:endParaRPr lang="ru-RU"/>
          </a:p>
        </p:txBody>
      </p:sp>
    </p:spTree>
    <p:extLst>
      <p:ext uri="{BB962C8B-B14F-4D97-AF65-F5344CB8AC3E}">
        <p14:creationId xmlns:p14="http://schemas.microsoft.com/office/powerpoint/2010/main" val="185719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26</a:t>
            </a:fld>
            <a:endParaRPr lang="ru-RU"/>
          </a:p>
        </p:txBody>
      </p:sp>
    </p:spTree>
    <p:extLst>
      <p:ext uri="{BB962C8B-B14F-4D97-AF65-F5344CB8AC3E}">
        <p14:creationId xmlns:p14="http://schemas.microsoft.com/office/powerpoint/2010/main" val="1480368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29</a:t>
            </a:fld>
            <a:endParaRPr lang="ru-RU"/>
          </a:p>
        </p:txBody>
      </p:sp>
    </p:spTree>
    <p:extLst>
      <p:ext uri="{BB962C8B-B14F-4D97-AF65-F5344CB8AC3E}">
        <p14:creationId xmlns:p14="http://schemas.microsoft.com/office/powerpoint/2010/main" val="2670401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3C68ACE3-B51E-44CB-8292-94D05F342FC4}" type="slidenum">
              <a:rPr lang="ru-RU" smtClean="0"/>
              <a:t>32</a:t>
            </a:fld>
            <a:endParaRPr lang="ru-RU"/>
          </a:p>
        </p:txBody>
      </p:sp>
    </p:spTree>
    <p:extLst>
      <p:ext uri="{BB962C8B-B14F-4D97-AF65-F5344CB8AC3E}">
        <p14:creationId xmlns:p14="http://schemas.microsoft.com/office/powerpoint/2010/main" val="1473716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47</a:t>
            </a:fld>
            <a:endParaRPr lang="ru-RU"/>
          </a:p>
        </p:txBody>
      </p:sp>
    </p:spTree>
    <p:extLst>
      <p:ext uri="{BB962C8B-B14F-4D97-AF65-F5344CB8AC3E}">
        <p14:creationId xmlns:p14="http://schemas.microsoft.com/office/powerpoint/2010/main" val="671507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55</a:t>
            </a:fld>
            <a:endParaRPr lang="ru-RU"/>
          </a:p>
        </p:txBody>
      </p:sp>
    </p:spTree>
    <p:extLst>
      <p:ext uri="{BB962C8B-B14F-4D97-AF65-F5344CB8AC3E}">
        <p14:creationId xmlns:p14="http://schemas.microsoft.com/office/powerpoint/2010/main" val="1871489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56</a:t>
            </a:fld>
            <a:endParaRPr lang="ru-RU"/>
          </a:p>
        </p:txBody>
      </p:sp>
    </p:spTree>
    <p:extLst>
      <p:ext uri="{BB962C8B-B14F-4D97-AF65-F5344CB8AC3E}">
        <p14:creationId xmlns:p14="http://schemas.microsoft.com/office/powerpoint/2010/main" val="3059086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59</a:t>
            </a:fld>
            <a:endParaRPr lang="ru-RU"/>
          </a:p>
        </p:txBody>
      </p:sp>
    </p:spTree>
    <p:extLst>
      <p:ext uri="{BB962C8B-B14F-4D97-AF65-F5344CB8AC3E}">
        <p14:creationId xmlns:p14="http://schemas.microsoft.com/office/powerpoint/2010/main" val="275759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So</a:t>
            </a:r>
            <a:r>
              <a:rPr lang="en-US" baseline="0" dirty="0" smtClean="0"/>
              <a:t>, </a:t>
            </a:r>
            <a:r>
              <a:rPr lang="en-US" baseline="0" dirty="0" err="1" smtClean="0"/>
              <a:t>Flexpart</a:t>
            </a:r>
            <a:r>
              <a:rPr lang="en-US" baseline="0" dirty="0" smtClean="0"/>
              <a:t> – “one of the most widely used </a:t>
            </a:r>
            <a:r>
              <a:rPr lang="en-US" baseline="0" dirty="0" err="1" smtClean="0"/>
              <a:t>Lagrangian</a:t>
            </a:r>
            <a:r>
              <a:rPr lang="en-US" baseline="0" dirty="0" smtClean="0"/>
              <a:t> models” (</a:t>
            </a:r>
            <a:r>
              <a:rPr lang="en-US" baseline="0" dirty="0" err="1" smtClean="0"/>
              <a:t>Pisso</a:t>
            </a:r>
            <a:r>
              <a:rPr lang="en-US" baseline="0" dirty="0" smtClean="0"/>
              <a:t> et al., 2019), is the model which we will speak about. </a:t>
            </a:r>
          </a:p>
          <a:p>
            <a:endParaRPr lang="en-US" baseline="0" dirty="0" smtClean="0"/>
          </a:p>
          <a:p>
            <a:r>
              <a:rPr lang="en-US" baseline="0" dirty="0" smtClean="0"/>
              <a:t>This is one of the contemporary and quite complicated models. So we have to overview at first the underlying modeling approaches, and this will be the first part of my presentation</a:t>
            </a:r>
          </a:p>
          <a:p>
            <a:endParaRPr lang="en-US" baseline="0" dirty="0" smtClean="0"/>
          </a:p>
          <a:p>
            <a:r>
              <a:rPr lang="en-US" baseline="0" dirty="0" smtClean="0"/>
              <a:t>In the second part I will review the results of my studies to simulate atmospheric transport following Fukushima</a:t>
            </a:r>
          </a:p>
          <a:p>
            <a:endParaRPr lang="en-US" baseline="0" dirty="0" smtClean="0"/>
          </a:p>
          <a:p>
            <a:r>
              <a:rPr lang="en-US" baseline="0" dirty="0" smtClean="0"/>
              <a:t>&lt;….and so on&gt;</a:t>
            </a:r>
          </a:p>
          <a:p>
            <a:endParaRPr lang="en-US" baseline="0" dirty="0" smtClean="0"/>
          </a:p>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3</a:t>
            </a:fld>
            <a:endParaRPr lang="ru-RU"/>
          </a:p>
        </p:txBody>
      </p:sp>
    </p:spTree>
    <p:extLst>
      <p:ext uri="{BB962C8B-B14F-4D97-AF65-F5344CB8AC3E}">
        <p14:creationId xmlns:p14="http://schemas.microsoft.com/office/powerpoint/2010/main" val="253074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60</a:t>
            </a:fld>
            <a:endParaRPr lang="ru-RU"/>
          </a:p>
        </p:txBody>
      </p:sp>
    </p:spTree>
    <p:extLst>
      <p:ext uri="{BB962C8B-B14F-4D97-AF65-F5344CB8AC3E}">
        <p14:creationId xmlns:p14="http://schemas.microsoft.com/office/powerpoint/2010/main" val="2073911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YS</a:t>
            </a:r>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61</a:t>
            </a:fld>
            <a:endParaRPr lang="ru-RU"/>
          </a:p>
        </p:txBody>
      </p:sp>
    </p:spTree>
    <p:extLst>
      <p:ext uri="{BB962C8B-B14F-4D97-AF65-F5344CB8AC3E}">
        <p14:creationId xmlns:p14="http://schemas.microsoft.com/office/powerpoint/2010/main" val="17322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76</a:t>
            </a:fld>
            <a:endParaRPr lang="ru-RU"/>
          </a:p>
        </p:txBody>
      </p:sp>
    </p:spTree>
    <p:extLst>
      <p:ext uri="{BB962C8B-B14F-4D97-AF65-F5344CB8AC3E}">
        <p14:creationId xmlns:p14="http://schemas.microsoft.com/office/powerpoint/2010/main" val="945253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GB" sz="2400" dirty="0"/>
              <a:t>Good afternoon, everyone</a:t>
            </a:r>
            <a:r>
              <a:rPr lang="en-GB" sz="2400" b="1" dirty="0"/>
              <a:t>. First, I would like to thank the organizers of the event for the opportunity to speak today.</a:t>
            </a:r>
          </a:p>
          <a:p>
            <a:pPr marL="0" lvl="0" indent="0" algn="l" rtl="0">
              <a:spcBef>
                <a:spcPts val="0"/>
              </a:spcBef>
              <a:spcAft>
                <a:spcPts val="0"/>
              </a:spcAft>
              <a:buSzPts val="1100"/>
              <a:buNone/>
            </a:pPr>
            <a:endParaRPr lang="en-GB" sz="2400" b="1" dirty="0"/>
          </a:p>
          <a:p>
            <a:pPr marL="0" lvl="0" indent="0" algn="l" rtl="0">
              <a:spcBef>
                <a:spcPts val="0"/>
              </a:spcBef>
              <a:spcAft>
                <a:spcPts val="0"/>
              </a:spcAft>
              <a:buSzPts val="1100"/>
              <a:buNone/>
            </a:pPr>
            <a:r>
              <a:rPr lang="en-GB" sz="2400" dirty="0"/>
              <a:t>My name is Roman, and I am a Researcher at Environmental Science scientific department, at the Institute of Mathematical Machines and Systems Problems of the Ukraine National Academy of Science.</a:t>
            </a:r>
          </a:p>
          <a:p>
            <a:pPr marL="0" lvl="0" indent="0" algn="l" rtl="0">
              <a:spcBef>
                <a:spcPts val="0"/>
              </a:spcBef>
              <a:spcAft>
                <a:spcPts val="0"/>
              </a:spcAft>
              <a:buSzPts val="1100"/>
              <a:buNone/>
            </a:pPr>
            <a:r>
              <a:rPr lang="en-GB" sz="2400" dirty="0"/>
              <a:t>The topic of my presentation is “</a:t>
            </a:r>
            <a:r>
              <a:rPr lang="en-GB" sz="2400" b="1" i="0" u="none" dirty="0">
                <a:solidFill>
                  <a:srgbClr val="FFFFFF"/>
                </a:solidFill>
                <a:latin typeface="Montserrat"/>
                <a:ea typeface="Montserrat"/>
                <a:cs typeface="Montserrat"/>
                <a:sym typeface="Montserrat"/>
              </a:rPr>
              <a:t>Pilot system for possible sources of radioactive air pollution analysis using inverse modelling.</a:t>
            </a:r>
            <a:endParaRPr sz="2400" dirty="0"/>
          </a:p>
        </p:txBody>
      </p:sp>
    </p:spTree>
    <p:extLst>
      <p:ext uri="{BB962C8B-B14F-4D97-AF65-F5344CB8AC3E}">
        <p14:creationId xmlns:p14="http://schemas.microsoft.com/office/powerpoint/2010/main" val="804906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600"/>
              <a:buNone/>
            </a:pPr>
            <a:r>
              <a:rPr lang="en-US" sz="1300" dirty="0"/>
              <a:t>[4]</a:t>
            </a:r>
            <a:endParaRPr lang="en-US" sz="1300" baseline="0" dirty="0"/>
          </a:p>
          <a:p>
            <a:pPr marL="0" lvl="0" indent="0" algn="l" rtl="0">
              <a:spcBef>
                <a:spcPts val="0"/>
              </a:spcBef>
              <a:spcAft>
                <a:spcPts val="0"/>
              </a:spcAft>
              <a:buSzPts val="1600"/>
              <a:buNone/>
            </a:pPr>
            <a:r>
              <a:rPr lang="en-US" sz="1300" baseline="0" dirty="0"/>
              <a:t>A real-world example is the detection of radioactive contamination by iodine-131 of unknown origin in 2016. This pollution has been detected at many European stations </a:t>
            </a:r>
            <a:r>
              <a:rPr lang="en-US" sz="1400" baseline="0" dirty="0"/>
              <a:t>from Ukraine to Norway</a:t>
            </a:r>
            <a:r>
              <a:rPr lang="en-US" sz="1300" baseline="0" dirty="0"/>
              <a:t> with different levels of concentration at various periods. The yellow markers on the displayed map indicate the stations where contamination was observed, exceeding the lower limit of detection (LLD), which represents a significant area across Europe. While many stations reported increased pollution levels of iodine, the exact location of the accident remains unknown. The concentration of pollutants near the accident's source could pose serious risks to both the population and the environment. Consequently, we are facing the challenge of identifying the source of the unknown emissions.</a:t>
            </a:r>
          </a:p>
          <a:p>
            <a:pPr marL="0" lvl="0" indent="0" algn="l" rtl="0">
              <a:spcBef>
                <a:spcPts val="0"/>
              </a:spcBef>
              <a:spcAft>
                <a:spcPts val="0"/>
              </a:spcAft>
              <a:buSzPts val="1600"/>
              <a:buNone/>
            </a:pPr>
            <a:endParaRPr lang="en-US" sz="1300" baseline="0" dirty="0"/>
          </a:p>
          <a:p>
            <a:pPr marL="0" lvl="0" indent="0" algn="l" rtl="0">
              <a:spcBef>
                <a:spcPts val="0"/>
              </a:spcBef>
              <a:spcAft>
                <a:spcPts val="0"/>
              </a:spcAft>
              <a:buSzPts val="1600"/>
              <a:buNone/>
            </a:pPr>
            <a:endParaRPr lang="en-US" sz="1300" baseline="0" dirty="0"/>
          </a:p>
          <a:p>
            <a:pPr marL="0" lvl="0" indent="0" algn="l" rtl="0">
              <a:spcBef>
                <a:spcPts val="0"/>
              </a:spcBef>
              <a:spcAft>
                <a:spcPts val="0"/>
              </a:spcAft>
              <a:buSzPts val="1600"/>
              <a:buNone/>
            </a:pPr>
            <a:r>
              <a:rPr lang="en-US" sz="1300" baseline="0" dirty="0"/>
              <a:t>LLD -&gt; Lower Limit of Detection (file </a:t>
            </a:r>
            <a:r>
              <a:rPr lang="uk-UA" sz="1300" baseline="0" dirty="0"/>
              <a:t>СППР-2017_</a:t>
            </a:r>
            <a:r>
              <a:rPr lang="en-US" sz="1300" baseline="0" dirty="0" err="1"/>
              <a:t>Romanenko_etal.doc</a:t>
            </a:r>
            <a:r>
              <a:rPr lang="en-US" sz="1300" baseline="0" dirty="0"/>
              <a:t>)</a:t>
            </a: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lang="en-US" sz="1600" baseline="0" dirty="0"/>
              <a:t>Despite iodine detection by many stations, the origin of  the radionuclide was unknown.</a:t>
            </a:r>
          </a:p>
          <a:p>
            <a:pPr marL="0" lvl="0" indent="0" algn="l" rtl="0">
              <a:spcBef>
                <a:spcPts val="0"/>
              </a:spcBef>
              <a:spcAft>
                <a:spcPts val="0"/>
              </a:spcAft>
              <a:buSzPts val="1600"/>
              <a:buNone/>
            </a:pPr>
            <a:endParaRPr sz="1500" dirty="0"/>
          </a:p>
        </p:txBody>
      </p:sp>
    </p:spTree>
    <p:extLst>
      <p:ext uri="{BB962C8B-B14F-4D97-AF65-F5344CB8AC3E}">
        <p14:creationId xmlns:p14="http://schemas.microsoft.com/office/powerpoint/2010/main" val="946938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 name="Google Shape;1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800"/>
              <a:buNone/>
            </a:pPr>
            <a:r>
              <a:rPr lang="en-GB" dirty="0"/>
              <a:t>[5] To identify the pollution source, a series of reverse simulations were conducted to determine probable emission regions. Source inversion is a technique used to estimate unknown source parameters — such as location, intensity, and timing of release — by minimizing a cost function that measures the difference between calculated and observed values.</a:t>
            </a:r>
            <a:endParaRPr dirty="0"/>
          </a:p>
        </p:txBody>
      </p:sp>
    </p:spTree>
    <p:extLst>
      <p:ext uri="{BB962C8B-B14F-4D97-AF65-F5344CB8AC3E}">
        <p14:creationId xmlns:p14="http://schemas.microsoft.com/office/powerpoint/2010/main" val="687411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800"/>
              <a:buNone/>
            </a:pPr>
            <a:r>
              <a:rPr lang="en-GB" dirty="0"/>
              <a:t>[6] So purpose of the work is to develop a pilot system to </a:t>
            </a:r>
            <a:r>
              <a:rPr lang="en-GB" dirty="0" err="1"/>
              <a:t>analyze</a:t>
            </a:r>
            <a:r>
              <a:rPr lang="en-GB" dirty="0"/>
              <a:t> unknown sources of radioactive atmospheric contamination when they are detected by monitoring networks.</a:t>
            </a:r>
          </a:p>
          <a:p>
            <a:pPr marL="0" lvl="0" indent="0" algn="l" rtl="0">
              <a:spcBef>
                <a:spcPts val="0"/>
              </a:spcBef>
              <a:spcAft>
                <a:spcPts val="0"/>
              </a:spcAft>
              <a:buSzPts val="1800"/>
              <a:buNone/>
            </a:pPr>
            <a:endParaRPr lang="en-GB" dirty="0"/>
          </a:p>
          <a:p>
            <a:pPr marL="0" lvl="0" indent="0" algn="l" rtl="0">
              <a:spcBef>
                <a:spcPts val="0"/>
              </a:spcBef>
              <a:spcAft>
                <a:spcPts val="0"/>
              </a:spcAft>
              <a:buSzPts val="1800"/>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US" dirty="0" err="1"/>
              <a:t>З</a:t>
            </a:r>
            <a:r>
              <a:rPr lang="en-US" dirty="0"/>
              <a:t> </a:t>
            </a:r>
            <a:r>
              <a:rPr lang="en-US" dirty="0" err="1"/>
              <a:t>цього</a:t>
            </a:r>
            <a:r>
              <a:rPr lang="en-US" dirty="0"/>
              <a:t> </a:t>
            </a:r>
            <a:r>
              <a:rPr lang="en-US" dirty="0" err="1"/>
              <a:t>випливає</a:t>
            </a:r>
            <a:r>
              <a:rPr lang="en-US" dirty="0"/>
              <a:t> </a:t>
            </a:r>
            <a:r>
              <a:rPr lang="en-US" dirty="0" err="1"/>
              <a:t>мета</a:t>
            </a:r>
            <a:r>
              <a:rPr lang="en-US" dirty="0"/>
              <a:t> </a:t>
            </a:r>
            <a:r>
              <a:rPr lang="en-US" dirty="0" err="1"/>
              <a:t>нашої</a:t>
            </a:r>
            <a:r>
              <a:rPr lang="en-US" dirty="0"/>
              <a:t> </a:t>
            </a:r>
            <a:r>
              <a:rPr lang="en-US" dirty="0" err="1"/>
              <a:t>роботи</a:t>
            </a:r>
            <a:r>
              <a:rPr lang="en-US" dirty="0"/>
              <a:t> - </a:t>
            </a:r>
            <a:r>
              <a:rPr lang="en-US" dirty="0" err="1"/>
              <a:t>це</a:t>
            </a:r>
            <a:r>
              <a:rPr lang="en-US" dirty="0"/>
              <a:t> </a:t>
            </a:r>
            <a:r>
              <a:rPr lang="en-US" dirty="0" err="1"/>
              <a:t>розробка</a:t>
            </a:r>
            <a:r>
              <a:rPr lang="en-US" dirty="0"/>
              <a:t> </a:t>
            </a:r>
          </a:p>
          <a:p>
            <a:pPr marL="0" lvl="0" indent="0" algn="l" rtl="0">
              <a:spcBef>
                <a:spcPts val="0"/>
              </a:spcBef>
              <a:spcAft>
                <a:spcPts val="0"/>
              </a:spcAft>
              <a:buSzPts val="1800"/>
              <a:buNone/>
            </a:pPr>
            <a:endParaRPr dirty="0"/>
          </a:p>
        </p:txBody>
      </p:sp>
    </p:spTree>
    <p:extLst>
      <p:ext uri="{BB962C8B-B14F-4D97-AF65-F5344CB8AC3E}">
        <p14:creationId xmlns:p14="http://schemas.microsoft.com/office/powerpoint/2010/main" val="1797038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1" name="Google Shape;17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800"/>
              <a:buNone/>
            </a:pPr>
            <a:r>
              <a:rPr lang="en-US" sz="1200" dirty="0"/>
              <a:t>[7] To locate the source, we use an algorithm that minimizes the correlation-based cost function by identifying source coordinates that yield the lowest possible value. Inverse modeling involves estimating source parameters, such as location, intensity, and release timing, by minimizing this cost function.</a:t>
            </a:r>
          </a:p>
          <a:p>
            <a:pPr marL="0" lvl="0" indent="0" algn="l" rtl="0">
              <a:spcBef>
                <a:spcPts val="0"/>
              </a:spcBef>
              <a:spcAft>
                <a:spcPts val="0"/>
              </a:spcAft>
              <a:buSzPts val="1800"/>
              <a:buNone/>
            </a:pPr>
            <a:endParaRPr lang="en-US" sz="1200" dirty="0"/>
          </a:p>
          <a:p>
            <a:pPr marL="0" lvl="0" indent="0" algn="l" rtl="0">
              <a:spcBef>
                <a:spcPts val="0"/>
              </a:spcBef>
              <a:spcAft>
                <a:spcPts val="0"/>
              </a:spcAft>
              <a:buSzPts val="1800"/>
              <a:buNone/>
            </a:pPr>
            <a:r>
              <a:rPr lang="en-US" sz="1200" dirty="0"/>
              <a:t>&lt; &gt; - </a:t>
            </a:r>
            <a:r>
              <a:rPr lang="en-US" sz="1200" dirty="0" err="1"/>
              <a:t>усереднення</a:t>
            </a:r>
            <a:r>
              <a:rPr lang="en-US" sz="1200" dirty="0"/>
              <a:t> </a:t>
            </a:r>
            <a:r>
              <a:rPr lang="en-US" sz="1200" dirty="0" err="1"/>
              <a:t>cі</a:t>
            </a:r>
            <a:r>
              <a:rPr lang="en-US" sz="1200" dirty="0"/>
              <a:t> </a:t>
            </a:r>
            <a:r>
              <a:rPr lang="en-US" sz="1200" dirty="0" err="1"/>
              <a:t>в</a:t>
            </a:r>
            <a:r>
              <a:rPr lang="en-US" sz="1200" dirty="0"/>
              <a:t> </a:t>
            </a:r>
            <a:r>
              <a:rPr lang="en-US" sz="1200" dirty="0" err="1"/>
              <a:t>степені</a:t>
            </a:r>
            <a:r>
              <a:rPr lang="en-US" sz="1200" dirty="0"/>
              <a:t> </a:t>
            </a:r>
            <a:r>
              <a:rPr lang="en-US" sz="1200" dirty="0" err="1"/>
              <a:t>м</a:t>
            </a:r>
            <a:r>
              <a:rPr lang="en-US" sz="1200" dirty="0"/>
              <a:t> </a:t>
            </a:r>
            <a:endParaRPr sz="1200" dirty="0"/>
          </a:p>
          <a:p>
            <a:pPr marL="0" lvl="0" indent="0" algn="l" rtl="0">
              <a:spcBef>
                <a:spcPts val="0"/>
              </a:spcBef>
              <a:spcAft>
                <a:spcPts val="0"/>
              </a:spcAft>
              <a:buSzPts val="1800"/>
              <a:buNone/>
            </a:pPr>
            <a:r>
              <a:rPr lang="en-US" sz="1200" dirty="0"/>
              <a:t>Cm – </a:t>
            </a:r>
            <a:r>
              <a:rPr lang="en-US" sz="1200" dirty="0" err="1"/>
              <a:t>вектор</a:t>
            </a:r>
            <a:r>
              <a:rPr lang="en-US" sz="1200" dirty="0"/>
              <a:t> </a:t>
            </a:r>
            <a:r>
              <a:rPr lang="en-US" sz="1200" dirty="0" err="1"/>
              <a:t>розрахованих</a:t>
            </a:r>
            <a:r>
              <a:rPr lang="en-US" sz="1200" dirty="0"/>
              <a:t> </a:t>
            </a:r>
            <a:r>
              <a:rPr lang="en-US" sz="1200" dirty="0" err="1"/>
              <a:t>концентрацій</a:t>
            </a:r>
            <a:r>
              <a:rPr lang="en-US" sz="1200" dirty="0"/>
              <a:t>, </a:t>
            </a:r>
            <a:r>
              <a:rPr lang="en-US" sz="1200" dirty="0" err="1"/>
              <a:t>а</a:t>
            </a:r>
            <a:r>
              <a:rPr lang="en-US" sz="1200" dirty="0"/>
              <a:t> </a:t>
            </a:r>
            <a:r>
              <a:rPr lang="en-US" sz="1200" dirty="0" err="1"/>
              <a:t>Сo</a:t>
            </a:r>
            <a:r>
              <a:rPr lang="en-US" sz="1200" dirty="0"/>
              <a:t> – </a:t>
            </a:r>
            <a:r>
              <a:rPr lang="en-US" sz="1200" dirty="0" err="1"/>
              <a:t>вектор</a:t>
            </a:r>
            <a:r>
              <a:rPr lang="en-US" sz="1200" dirty="0"/>
              <a:t> </a:t>
            </a:r>
            <a:r>
              <a:rPr lang="en-US" sz="1200" dirty="0" err="1"/>
              <a:t>виміряних</a:t>
            </a:r>
            <a:r>
              <a:rPr lang="en-US" sz="1200" dirty="0"/>
              <a:t> </a:t>
            </a:r>
            <a:r>
              <a:rPr lang="en-US" sz="1200" dirty="0" err="1"/>
              <a:t>концентрацій</a:t>
            </a:r>
            <a:endParaRPr sz="1200" dirty="0"/>
          </a:p>
          <a:p>
            <a:pPr marL="0" lvl="0" indent="0" algn="l" rtl="0">
              <a:spcBef>
                <a:spcPts val="0"/>
              </a:spcBef>
              <a:spcAft>
                <a:spcPts val="0"/>
              </a:spcAft>
              <a:buSzPts val="1800"/>
              <a:buNone/>
            </a:pPr>
            <a:r>
              <a:rPr lang="en-US" sz="1200" dirty="0" err="1"/>
              <a:t>Функція</a:t>
            </a:r>
            <a:r>
              <a:rPr lang="en-US" sz="1200" dirty="0"/>
              <a:t> </a:t>
            </a:r>
            <a:r>
              <a:rPr lang="en-US" sz="1200" dirty="0" err="1"/>
              <a:t>якості</a:t>
            </a:r>
            <a:r>
              <a:rPr lang="en-US" sz="1200" dirty="0"/>
              <a:t> – </a:t>
            </a:r>
            <a:r>
              <a:rPr lang="en-US" sz="1200" dirty="0" err="1"/>
              <a:t>це</a:t>
            </a:r>
            <a:r>
              <a:rPr lang="en-US" sz="1200" dirty="0"/>
              <a:t> </a:t>
            </a:r>
            <a:r>
              <a:rPr lang="en-US" sz="1200" dirty="0" err="1"/>
              <a:t>коефіцієнт</a:t>
            </a:r>
            <a:r>
              <a:rPr lang="en-US" sz="1200" dirty="0"/>
              <a:t> </a:t>
            </a:r>
            <a:r>
              <a:rPr lang="en-US" sz="1200" dirty="0" err="1"/>
              <a:t>кореляції</a:t>
            </a:r>
            <a:r>
              <a:rPr lang="en-US" sz="1200" dirty="0"/>
              <a:t> </a:t>
            </a:r>
            <a:r>
              <a:rPr lang="en-US" sz="1200" dirty="0" err="1"/>
              <a:t>між</a:t>
            </a:r>
            <a:r>
              <a:rPr lang="en-US" sz="1200" dirty="0"/>
              <a:t> </a:t>
            </a:r>
            <a:r>
              <a:rPr lang="en-US" sz="1200" dirty="0" err="1"/>
              <a:t>розрахованими</a:t>
            </a:r>
            <a:r>
              <a:rPr lang="en-US" sz="1200" dirty="0"/>
              <a:t> </a:t>
            </a:r>
            <a:r>
              <a:rPr lang="en-US" sz="1200" dirty="0" err="1"/>
              <a:t>і</a:t>
            </a:r>
            <a:r>
              <a:rPr lang="en-US" sz="1200" dirty="0"/>
              <a:t> </a:t>
            </a:r>
            <a:r>
              <a:rPr lang="en-US" sz="1200" dirty="0" err="1"/>
              <a:t>виміряними</a:t>
            </a:r>
            <a:r>
              <a:rPr lang="en-US" sz="1200" dirty="0"/>
              <a:t> </a:t>
            </a:r>
            <a:r>
              <a:rPr lang="en-US" sz="1200" dirty="0" err="1"/>
              <a:t>концентраціями</a:t>
            </a:r>
            <a:r>
              <a:rPr lang="en-US" sz="1200" dirty="0"/>
              <a:t>, </a:t>
            </a:r>
            <a:r>
              <a:rPr lang="en-US" sz="1200" dirty="0" err="1"/>
              <a:t>взятий</a:t>
            </a:r>
            <a:r>
              <a:rPr lang="en-US" sz="1200" dirty="0"/>
              <a:t> </a:t>
            </a:r>
            <a:r>
              <a:rPr lang="en-US" sz="1200" dirty="0" err="1"/>
              <a:t>зі</a:t>
            </a:r>
            <a:r>
              <a:rPr lang="en-US" sz="1200" dirty="0"/>
              <a:t> </a:t>
            </a:r>
            <a:r>
              <a:rPr lang="en-US" sz="1200" dirty="0" err="1"/>
              <a:t>знаком</a:t>
            </a:r>
            <a:r>
              <a:rPr lang="en-US" sz="1200" dirty="0"/>
              <a:t> </a:t>
            </a:r>
            <a:r>
              <a:rPr lang="en-US" sz="1200" dirty="0" err="1"/>
              <a:t>мінус</a:t>
            </a:r>
            <a:r>
              <a:rPr lang="en-US" sz="1200" dirty="0"/>
              <a:t> “–”</a:t>
            </a:r>
            <a:endParaRPr sz="1200" dirty="0"/>
          </a:p>
          <a:p>
            <a:pPr marL="0" lvl="0" indent="0" algn="l" rtl="0">
              <a:spcBef>
                <a:spcPts val="0"/>
              </a:spcBef>
              <a:spcAft>
                <a:spcPts val="0"/>
              </a:spcAft>
              <a:buSzPts val="1800"/>
              <a:buNone/>
            </a:pPr>
            <a:r>
              <a:rPr lang="en-US" sz="1200" dirty="0" err="1"/>
              <a:t>За</a:t>
            </a:r>
            <a:r>
              <a:rPr lang="en-US" sz="1200" dirty="0"/>
              <a:t> </a:t>
            </a:r>
            <a:r>
              <a:rPr lang="en-US" sz="1200" dirty="0" err="1"/>
              <a:t>умовою</a:t>
            </a:r>
            <a:r>
              <a:rPr lang="en-US" sz="1200" dirty="0"/>
              <a:t> </a:t>
            </a:r>
            <a:r>
              <a:rPr lang="en-US" sz="1200" dirty="0" err="1"/>
              <a:t>апроксимації</a:t>
            </a:r>
            <a:r>
              <a:rPr lang="en-US" sz="1200" dirty="0"/>
              <a:t> </a:t>
            </a:r>
            <a:r>
              <a:rPr lang="en-US" sz="1200" dirty="0" err="1"/>
              <a:t>постійної</a:t>
            </a:r>
            <a:r>
              <a:rPr lang="en-US" sz="1200" dirty="0"/>
              <a:t> </a:t>
            </a:r>
            <a:r>
              <a:rPr lang="en-US" sz="1200" dirty="0" err="1"/>
              <a:t>інтенсивності</a:t>
            </a:r>
            <a:r>
              <a:rPr lang="en-US" sz="1200" dirty="0"/>
              <a:t> </a:t>
            </a:r>
            <a:r>
              <a:rPr lang="en-US" sz="1200" dirty="0" err="1"/>
              <a:t>джерела</a:t>
            </a:r>
            <a:r>
              <a:rPr lang="en-US" sz="1200" dirty="0"/>
              <a:t>, </a:t>
            </a:r>
            <a:r>
              <a:rPr lang="en-US" sz="1200" dirty="0" err="1"/>
              <a:t>або</a:t>
            </a:r>
            <a:r>
              <a:rPr lang="en-US" sz="1200" dirty="0"/>
              <a:t> </a:t>
            </a:r>
            <a:r>
              <a:rPr lang="en-US" sz="1200" dirty="0" err="1"/>
              <a:t>залпового</a:t>
            </a:r>
            <a:r>
              <a:rPr lang="en-US" sz="1200" dirty="0"/>
              <a:t> </a:t>
            </a:r>
            <a:r>
              <a:rPr lang="en-US" sz="1200" dirty="0" err="1"/>
              <a:t>викиду</a:t>
            </a:r>
            <a:r>
              <a:rPr lang="en-US" sz="1200" dirty="0"/>
              <a:t>, </a:t>
            </a:r>
            <a:r>
              <a:rPr lang="en-US" sz="1200" dirty="0" err="1"/>
              <a:t>розраховані</a:t>
            </a:r>
            <a:r>
              <a:rPr lang="en-US" sz="1200" dirty="0"/>
              <a:t> </a:t>
            </a:r>
            <a:r>
              <a:rPr lang="en-US" sz="1200" dirty="0" err="1"/>
              <a:t>значення</a:t>
            </a:r>
            <a:r>
              <a:rPr lang="en-US" sz="1200" dirty="0"/>
              <a:t> ФУНКЦІЇ ЯКОСТІ J </a:t>
            </a:r>
            <a:r>
              <a:rPr lang="en-US" sz="1200" dirty="0" err="1"/>
              <a:t>не</a:t>
            </a:r>
            <a:r>
              <a:rPr lang="en-US" sz="1200" dirty="0"/>
              <a:t> </a:t>
            </a:r>
            <a:r>
              <a:rPr lang="en-US" sz="1200" dirty="0" err="1"/>
              <a:t>залежать</a:t>
            </a:r>
            <a:r>
              <a:rPr lang="en-US" sz="1200" dirty="0"/>
              <a:t> </a:t>
            </a:r>
            <a:r>
              <a:rPr lang="en-US" sz="1200" dirty="0" err="1"/>
              <a:t>від</a:t>
            </a:r>
            <a:r>
              <a:rPr lang="en-US" sz="1200" dirty="0"/>
              <a:t> </a:t>
            </a:r>
            <a:r>
              <a:rPr lang="en-US" sz="1200" dirty="0" err="1"/>
              <a:t>обсягів</a:t>
            </a:r>
            <a:r>
              <a:rPr lang="en-US" sz="1200" dirty="0"/>
              <a:t> </a:t>
            </a:r>
            <a:r>
              <a:rPr lang="en-US" sz="1200" dirty="0" err="1"/>
              <a:t>викиду</a:t>
            </a:r>
            <a:r>
              <a:rPr lang="en-US" sz="1200" dirty="0"/>
              <a:t> </a:t>
            </a:r>
            <a:r>
              <a:rPr lang="en-US" sz="1200" dirty="0" err="1">
                <a:latin typeface="Times New Roman"/>
                <a:ea typeface="Times New Roman"/>
                <a:cs typeface="Times New Roman"/>
                <a:sym typeface="Times New Roman"/>
              </a:rPr>
              <a:t>Таким</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чином</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її</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використання</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дозволяє</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розділити</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задачу</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на</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два</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етапи</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на</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першому</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етапі</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мінімізація</a:t>
            </a:r>
            <a:r>
              <a:rPr lang="en-US" sz="1200" dirty="0">
                <a:latin typeface="Times New Roman"/>
                <a:ea typeface="Times New Roman"/>
                <a:cs typeface="Times New Roman"/>
                <a:sym typeface="Times New Roman"/>
              </a:rPr>
              <a:t> (6) </a:t>
            </a:r>
            <a:r>
              <a:rPr lang="en-US" sz="1200" dirty="0" err="1">
                <a:latin typeface="Times New Roman"/>
                <a:ea typeface="Times New Roman"/>
                <a:cs typeface="Times New Roman"/>
                <a:sym typeface="Times New Roman"/>
              </a:rPr>
              <a:t>дозволяє</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встановити</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просторове</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місцезнаходження</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та</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часові</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характеристики</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дії</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джерела</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а</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на</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другому</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етапі</a:t>
            </a:r>
            <a:r>
              <a:rPr lang="en-US" sz="1200" dirty="0">
                <a:latin typeface="Times New Roman"/>
                <a:ea typeface="Times New Roman"/>
                <a:cs typeface="Times New Roman"/>
                <a:sym typeface="Times New Roman"/>
              </a:rPr>
              <a:t> – </a:t>
            </a:r>
            <a:r>
              <a:rPr lang="en-US" sz="1200" dirty="0" err="1">
                <a:latin typeface="Times New Roman"/>
                <a:ea typeface="Times New Roman"/>
                <a:cs typeface="Times New Roman"/>
                <a:sym typeface="Times New Roman"/>
              </a:rPr>
              <a:t>визначити</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обсяги</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викидів</a:t>
            </a:r>
            <a:r>
              <a:rPr lang="en-US" sz="1200" dirty="0">
                <a:latin typeface="Times New Roman"/>
                <a:ea typeface="Times New Roman"/>
                <a:cs typeface="Times New Roman"/>
                <a:sym typeface="Times New Roman"/>
              </a:rPr>
              <a:t>.</a:t>
            </a:r>
            <a:endParaRPr sz="1200" dirty="0">
              <a:latin typeface="Times New Roman"/>
              <a:ea typeface="Times New Roman"/>
              <a:cs typeface="Times New Roman"/>
              <a:sym typeface="Times New Roman"/>
            </a:endParaRPr>
          </a:p>
          <a:p>
            <a:pPr marL="0" lvl="0" indent="0" algn="l" rtl="0">
              <a:spcBef>
                <a:spcPts val="0"/>
              </a:spcBef>
              <a:spcAft>
                <a:spcPts val="0"/>
              </a:spcAft>
              <a:buSzPts val="1800"/>
              <a:buNone/>
            </a:pPr>
            <a:r>
              <a:rPr lang="en-US" sz="1200" dirty="0" err="1">
                <a:latin typeface="Times New Roman"/>
                <a:ea typeface="Times New Roman"/>
                <a:cs typeface="Times New Roman"/>
                <a:sym typeface="Times New Roman"/>
              </a:rPr>
              <a:t>Алгоритм</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мінімізує</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функцію</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якості</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шукає</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такі</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координати</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джерела</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які</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дають</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їй</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мінімум</a:t>
            </a:r>
            <a:r>
              <a:rPr lang="en-US" sz="1200" dirty="0">
                <a:latin typeface="Times New Roman"/>
                <a:ea typeface="Times New Roman"/>
                <a:cs typeface="Times New Roman"/>
                <a:sym typeface="Times New Roman"/>
              </a:rPr>
              <a:t>). </a:t>
            </a:r>
            <a:endParaRPr sz="1200" dirty="0">
              <a:latin typeface="Times New Roman"/>
              <a:ea typeface="Times New Roman"/>
              <a:cs typeface="Times New Roman"/>
              <a:sym typeface="Times New Roman"/>
            </a:endParaRPr>
          </a:p>
          <a:p>
            <a:pPr marL="0" lvl="0" indent="0" algn="l" rtl="0">
              <a:spcBef>
                <a:spcPts val="0"/>
              </a:spcBef>
              <a:spcAft>
                <a:spcPts val="0"/>
              </a:spcAft>
              <a:buSzPts val="1800"/>
              <a:buNone/>
            </a:pPr>
            <a:r>
              <a:rPr lang="en-US" sz="1200" dirty="0" err="1">
                <a:latin typeface="Times New Roman"/>
                <a:ea typeface="Times New Roman"/>
                <a:cs typeface="Times New Roman"/>
                <a:sym typeface="Times New Roman"/>
              </a:rPr>
              <a:t>Шукаємо</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такі</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координати</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джерела</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при</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яких</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функція</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досягає</a:t>
            </a:r>
            <a:r>
              <a:rPr lang="en-US" sz="1200" dirty="0">
                <a:latin typeface="Times New Roman"/>
                <a:ea typeface="Times New Roman"/>
                <a:cs typeface="Times New Roman"/>
                <a:sym typeface="Times New Roman"/>
              </a:rPr>
              <a:t> </a:t>
            </a:r>
            <a:r>
              <a:rPr lang="en-US" sz="1200" dirty="0" err="1">
                <a:latin typeface="Times New Roman"/>
                <a:ea typeface="Times New Roman"/>
                <a:cs typeface="Times New Roman"/>
                <a:sym typeface="Times New Roman"/>
              </a:rPr>
              <a:t>мінімуму</a:t>
            </a:r>
            <a:r>
              <a:rPr lang="en-US" sz="1200" dirty="0">
                <a:latin typeface="Times New Roman"/>
                <a:ea typeface="Times New Roman"/>
                <a:cs typeface="Times New Roman"/>
                <a:sym typeface="Times New Roman"/>
              </a:rPr>
              <a:t>.</a:t>
            </a:r>
            <a:endParaRPr sz="12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822449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98</a:t>
            </a:fld>
            <a:endParaRPr lang="ru-RU"/>
          </a:p>
        </p:txBody>
      </p:sp>
    </p:spTree>
    <p:extLst>
      <p:ext uri="{BB962C8B-B14F-4D97-AF65-F5344CB8AC3E}">
        <p14:creationId xmlns:p14="http://schemas.microsoft.com/office/powerpoint/2010/main" val="2878060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8" name="Google Shape;21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800"/>
              <a:buNone/>
            </a:pPr>
            <a:r>
              <a:rPr lang="en-GB" sz="1200" dirty="0">
                <a:latin typeface="Times New Roman"/>
                <a:ea typeface="Times New Roman"/>
                <a:cs typeface="Times New Roman"/>
                <a:sym typeface="Times New Roman"/>
              </a:rPr>
              <a:t>To minimize the cost function, we need to assess model values for various source coordinates. This can be done through two approaches:</a:t>
            </a:r>
          </a:p>
          <a:p>
            <a:pPr marL="0" lvl="0" indent="0" algn="l" rtl="0">
              <a:spcBef>
                <a:spcPts val="0"/>
              </a:spcBef>
              <a:spcAft>
                <a:spcPts val="0"/>
              </a:spcAft>
              <a:buSzPts val="1800"/>
              <a:buNone/>
            </a:pPr>
            <a:r>
              <a:rPr lang="en-GB" sz="1200" dirty="0">
                <a:latin typeface="Times New Roman"/>
                <a:ea typeface="Times New Roman"/>
                <a:cs typeface="Times New Roman"/>
                <a:sym typeface="Times New Roman"/>
              </a:rPr>
              <a:t>Direct calculations for each possible source location, which is computationally intensive, requiring thousands of model calculations.</a:t>
            </a:r>
          </a:p>
          <a:p>
            <a:pPr marL="0" lvl="0" indent="0" algn="l" rtl="0">
              <a:spcBef>
                <a:spcPts val="0"/>
              </a:spcBef>
              <a:spcAft>
                <a:spcPts val="0"/>
              </a:spcAft>
              <a:buSzPts val="1800"/>
              <a:buNone/>
            </a:pPr>
            <a:r>
              <a:rPr lang="en-GB" sz="1200" dirty="0">
                <a:latin typeface="Times New Roman"/>
                <a:ea typeface="Times New Roman"/>
                <a:cs typeface="Times New Roman"/>
                <a:sym typeface="Times New Roman"/>
              </a:rPr>
              <a:t>OR reverse in time mode calculation, in which a sensitivity function is computed. The last one we used in our work. And </a:t>
            </a:r>
            <a:r>
              <a:rPr lang="en-GB" sz="1200" dirty="0" err="1">
                <a:latin typeface="Times New Roman"/>
                <a:ea typeface="Times New Roman"/>
                <a:cs typeface="Times New Roman"/>
                <a:sym typeface="Times New Roman"/>
              </a:rPr>
              <a:t>Flexpart</a:t>
            </a:r>
            <a:r>
              <a:rPr lang="en-GB" sz="1200" dirty="0">
                <a:latin typeface="Times New Roman"/>
                <a:ea typeface="Times New Roman"/>
                <a:cs typeface="Times New Roman"/>
                <a:sym typeface="Times New Roman"/>
              </a:rPr>
              <a:t> already has </a:t>
            </a:r>
            <a:r>
              <a:rPr lang="en-GB" sz="1200" dirty="0" err="1">
                <a:latin typeface="Times New Roman"/>
                <a:ea typeface="Times New Roman"/>
                <a:cs typeface="Times New Roman"/>
                <a:sym typeface="Times New Roman"/>
              </a:rPr>
              <a:t>implementated</a:t>
            </a:r>
            <a:r>
              <a:rPr lang="en-GB" sz="1200" dirty="0">
                <a:latin typeface="Times New Roman"/>
                <a:ea typeface="Times New Roman"/>
                <a:cs typeface="Times New Roman"/>
                <a:sym typeface="Times New Roman"/>
              </a:rPr>
              <a:t> backward in time mode. **So it allows us to calculate sensitivity function for each source location.**</a:t>
            </a:r>
          </a:p>
          <a:p>
            <a:pPr marL="0" lvl="0" indent="0" algn="l" rtl="0">
              <a:spcBef>
                <a:spcPts val="0"/>
              </a:spcBef>
              <a:spcAft>
                <a:spcPts val="0"/>
              </a:spcAft>
              <a:buSzPts val="1800"/>
              <a:buNone/>
            </a:pPr>
            <a:endParaRPr lang="en-GB" sz="1200" dirty="0">
              <a:latin typeface="Times New Roman"/>
              <a:ea typeface="Times New Roman"/>
              <a:cs typeface="Times New Roman"/>
              <a:sym typeface="Times New Roman"/>
            </a:endParaRPr>
          </a:p>
          <a:p>
            <a:pPr marL="0" lvl="0" indent="0" algn="l" rtl="0">
              <a:spcBef>
                <a:spcPts val="0"/>
              </a:spcBef>
              <a:spcAft>
                <a:spcPts val="0"/>
              </a:spcAft>
              <a:buSzPts val="1800"/>
              <a:buNone/>
            </a:pPr>
            <a:endParaRPr lang="en-GB" sz="1200" dirty="0">
              <a:latin typeface="Times New Roman"/>
              <a:ea typeface="Times New Roman"/>
              <a:cs typeface="Times New Roman"/>
              <a:sym typeface="Times New Roman"/>
            </a:endParaRPr>
          </a:p>
          <a:p>
            <a:pPr marL="0" lvl="0" indent="0" algn="l" rtl="0">
              <a:spcBef>
                <a:spcPts val="0"/>
              </a:spcBef>
              <a:spcAft>
                <a:spcPts val="0"/>
              </a:spcAft>
              <a:buSzPts val="1800"/>
              <a:buNone/>
            </a:pPr>
            <a:r>
              <a:rPr lang="en-GB" sz="1200" dirty="0">
                <a:latin typeface="Times New Roman"/>
                <a:ea typeface="Times New Roman"/>
                <a:cs typeface="Times New Roman"/>
                <a:sym typeface="Times New Roman"/>
              </a:rPr>
              <a:t>The sensitivity function is determined by performing a unit release from each station that detected the contamination, with the model simulating its spread opposite to the prevailing wind direction. This approach helps identify the region from which the contamination could have reached that station.</a:t>
            </a:r>
            <a:endParaRPr sz="12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434002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4</a:t>
            </a:fld>
            <a:endParaRPr lang="ru-RU"/>
          </a:p>
        </p:txBody>
      </p:sp>
    </p:spTree>
    <p:extLst>
      <p:ext uri="{BB962C8B-B14F-4D97-AF65-F5344CB8AC3E}">
        <p14:creationId xmlns:p14="http://schemas.microsoft.com/office/powerpoint/2010/main" val="437474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1" name="Google Shape;17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800"/>
              <a:buNone/>
            </a:pPr>
            <a:r>
              <a:rPr lang="en-US" sz="1200" dirty="0">
                <a:latin typeface="Times New Roman"/>
                <a:ea typeface="Times New Roman"/>
                <a:cs typeface="Times New Roman"/>
                <a:sym typeface="Times New Roman"/>
              </a:rPr>
              <a:t>[8] The main stage of inverse modelling include: Evaluation of correlation function for source assumed in every grid node; Evaluation of release start time and duration in grid nodes, which fall in the region of high probability of source location, And Evaluation of emitted inventory.</a:t>
            </a:r>
          </a:p>
          <a:p>
            <a:pPr marL="0" lvl="0" indent="0" algn="l" rtl="0">
              <a:spcBef>
                <a:spcPts val="0"/>
              </a:spcBef>
              <a:spcAft>
                <a:spcPts val="0"/>
              </a:spcAft>
              <a:buSzPts val="1800"/>
              <a:buNone/>
            </a:pPr>
            <a:endParaRPr lang="en-US" sz="1200" dirty="0">
              <a:latin typeface="Times New Roman"/>
              <a:ea typeface="Times New Roman"/>
              <a:cs typeface="Times New Roman"/>
              <a:sym typeface="Times New Roman"/>
            </a:endParaRPr>
          </a:p>
          <a:p>
            <a:pPr marL="0" lvl="0" indent="0" algn="l" rtl="0">
              <a:spcBef>
                <a:spcPts val="0"/>
              </a:spcBef>
              <a:spcAft>
                <a:spcPts val="0"/>
              </a:spcAft>
              <a:buSzPts val="1800"/>
              <a:buNone/>
            </a:pPr>
            <a:r>
              <a:rPr lang="en-US" sz="1200" dirty="0">
                <a:latin typeface="Times New Roman"/>
                <a:ea typeface="Times New Roman"/>
                <a:cs typeface="Times New Roman"/>
                <a:sym typeface="Times New Roman"/>
              </a:rPr>
              <a:t>Probability</a:t>
            </a:r>
            <a:r>
              <a:rPr lang="en-US" sz="1200" baseline="0" dirty="0">
                <a:latin typeface="Times New Roman"/>
                <a:ea typeface="Times New Roman"/>
                <a:cs typeface="Times New Roman"/>
                <a:sym typeface="Times New Roman"/>
              </a:rPr>
              <a:t> density function of source location is assumed to be proportional to correlation function.</a:t>
            </a:r>
          </a:p>
          <a:p>
            <a:pPr marL="0" lvl="0" indent="0" algn="l" rtl="0">
              <a:spcBef>
                <a:spcPts val="0"/>
              </a:spcBef>
              <a:spcAft>
                <a:spcPts val="0"/>
              </a:spcAft>
              <a:buSzPts val="1800"/>
              <a:buNone/>
            </a:pPr>
            <a:endParaRPr lang="en-US" sz="1200" baseline="0" dirty="0">
              <a:latin typeface="Times New Roman"/>
              <a:ea typeface="Times New Roman"/>
              <a:cs typeface="Times New Roman"/>
              <a:sym typeface="Times New Roman"/>
            </a:endParaRPr>
          </a:p>
          <a:p>
            <a:pPr marL="0" lvl="0" indent="0" algn="l" rtl="0">
              <a:spcBef>
                <a:spcPts val="0"/>
              </a:spcBef>
              <a:spcAft>
                <a:spcPts val="0"/>
              </a:spcAft>
              <a:buSzPts val="1800"/>
              <a:buNone/>
            </a:pPr>
            <a:r>
              <a:rPr lang="uk-UA" sz="1200" dirty="0">
                <a:latin typeface="Times New Roman"/>
                <a:ea typeface="Times New Roman"/>
                <a:cs typeface="Times New Roman"/>
                <a:sym typeface="Times New Roman"/>
              </a:rPr>
              <a:t>Основні етапи зворотнього моделювання:</a:t>
            </a:r>
          </a:p>
          <a:p>
            <a:pPr marL="0" lvl="0" indent="0" algn="l" rtl="0">
              <a:spcBef>
                <a:spcPts val="0"/>
              </a:spcBef>
              <a:spcAft>
                <a:spcPts val="0"/>
              </a:spcAft>
              <a:buSzPts val="1800"/>
              <a:buNone/>
            </a:pPr>
            <a:r>
              <a:rPr lang="uk-UA" sz="1200" dirty="0">
                <a:latin typeface="Times New Roman"/>
                <a:ea typeface="Times New Roman"/>
                <a:cs typeface="Times New Roman"/>
                <a:sym typeface="Times New Roman"/>
              </a:rPr>
              <a:t>- Оцінка кореляційної функції для джерела, прийнятого в кожному вузлі сітки</a:t>
            </a:r>
          </a:p>
          <a:p>
            <a:pPr marL="0" lvl="0" indent="0" algn="l" rtl="0">
              <a:spcBef>
                <a:spcPts val="0"/>
              </a:spcBef>
              <a:spcAft>
                <a:spcPts val="0"/>
              </a:spcAft>
              <a:buSzPts val="1800"/>
              <a:buNone/>
            </a:pPr>
            <a:r>
              <a:rPr lang="uk-UA" sz="1200" dirty="0">
                <a:latin typeface="Times New Roman"/>
                <a:ea typeface="Times New Roman"/>
                <a:cs typeface="Times New Roman"/>
                <a:sym typeface="Times New Roman"/>
              </a:rPr>
              <a:t>- Оцінка часу початку викиду та тривалості у вузлах сітки, які потрапляють в область високої ймовірності розташування джерела</a:t>
            </a:r>
          </a:p>
          <a:p>
            <a:pPr marL="0" lvl="0" indent="0" algn="l" rtl="0">
              <a:spcBef>
                <a:spcPts val="0"/>
              </a:spcBef>
              <a:spcAft>
                <a:spcPts val="0"/>
              </a:spcAft>
              <a:buSzPts val="1800"/>
              <a:buNone/>
            </a:pPr>
            <a:r>
              <a:rPr lang="uk-UA" sz="1200" dirty="0">
                <a:latin typeface="Times New Roman"/>
                <a:ea typeface="Times New Roman"/>
                <a:cs typeface="Times New Roman"/>
                <a:sym typeface="Times New Roman"/>
              </a:rPr>
              <a:t>- Оцінка викинутих запасів</a:t>
            </a:r>
            <a:endParaRPr sz="12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452600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 name="Google Shape;18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800"/>
              <a:buNone/>
            </a:pPr>
            <a:r>
              <a:rPr lang="en-US" sz="1200" dirty="0"/>
              <a:t>[11] The algorithm of the system is as follow: </a:t>
            </a:r>
          </a:p>
          <a:p>
            <a:pPr marL="0" lvl="0" indent="0" algn="l" rtl="0">
              <a:spcBef>
                <a:spcPts val="0"/>
              </a:spcBef>
              <a:spcAft>
                <a:spcPts val="0"/>
              </a:spcAft>
              <a:buSzPts val="1800"/>
              <a:buNone/>
            </a:pPr>
            <a:r>
              <a:rPr lang="en-US" sz="1200" dirty="0"/>
              <a:t>the user enters the measurement data of radiation pollution, coordinates of radiological stations and measurement times. </a:t>
            </a:r>
          </a:p>
          <a:p>
            <a:pPr marL="0" lvl="0" indent="0" algn="l" rtl="0">
              <a:spcBef>
                <a:spcPts val="0"/>
              </a:spcBef>
              <a:spcAft>
                <a:spcPts val="0"/>
              </a:spcAft>
              <a:buSzPts val="1800"/>
              <a:buNone/>
            </a:pPr>
            <a:r>
              <a:rPr lang="en-US" sz="1200" dirty="0"/>
              <a:t>Based on that data we load meteorological fields and start </a:t>
            </a:r>
            <a:r>
              <a:rPr lang="en-US" sz="1200" dirty="0" err="1"/>
              <a:t>Flexpart</a:t>
            </a:r>
            <a:r>
              <a:rPr lang="en-US" sz="1200" dirty="0"/>
              <a:t> calculations to</a:t>
            </a:r>
            <a:r>
              <a:rPr lang="uk-UA" sz="1200" dirty="0"/>
              <a:t> </a:t>
            </a:r>
            <a:r>
              <a:rPr lang="en-US" sz="1200" dirty="0"/>
              <a:t>find sensitivity function. </a:t>
            </a:r>
          </a:p>
          <a:p>
            <a:pPr marL="0" lvl="0" indent="0" algn="l" rtl="0">
              <a:spcBef>
                <a:spcPts val="0"/>
              </a:spcBef>
              <a:spcAft>
                <a:spcPts val="0"/>
              </a:spcAft>
              <a:buSzPts val="1800"/>
              <a:buNone/>
            </a:pPr>
            <a:r>
              <a:rPr lang="en-US" sz="1200" dirty="0"/>
              <a:t>After all </a:t>
            </a:r>
            <a:r>
              <a:rPr lang="en-US" sz="1200" dirty="0" err="1"/>
              <a:t>flexpart</a:t>
            </a:r>
            <a:r>
              <a:rPr lang="en-US" sz="1200" dirty="0"/>
              <a:t> calculation finished we start </a:t>
            </a:r>
            <a:r>
              <a:rPr lang="en-US" sz="1200" dirty="0" err="1"/>
              <a:t>minimisation</a:t>
            </a:r>
            <a:r>
              <a:rPr lang="en-US" sz="1200" dirty="0"/>
              <a:t>(simplex) and at the finish we will receive probability maps of source location, release start time and volume of emissions.</a:t>
            </a:r>
            <a:endParaRPr sz="1200" dirty="0"/>
          </a:p>
        </p:txBody>
      </p:sp>
    </p:spTree>
    <p:extLst>
      <p:ext uri="{BB962C8B-B14F-4D97-AF65-F5344CB8AC3E}">
        <p14:creationId xmlns:p14="http://schemas.microsoft.com/office/powerpoint/2010/main" val="3940003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t>[13] Let’s now look at an example of how a system can be utilized.</a:t>
            </a:r>
            <a:endParaRPr dirty="0"/>
          </a:p>
        </p:txBody>
      </p:sp>
    </p:spTree>
    <p:extLst>
      <p:ext uri="{BB962C8B-B14F-4D97-AF65-F5344CB8AC3E}">
        <p14:creationId xmlns:p14="http://schemas.microsoft.com/office/powerpoint/2010/main" val="2600936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1" name="Google Shape;32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800"/>
              <a:buNone/>
            </a:pPr>
            <a:r>
              <a:rPr lang="en-GB" sz="1200" dirty="0"/>
              <a:t>[14] As a test case, we used a real-world event involving the detection of ruthenium.</a:t>
            </a:r>
          </a:p>
          <a:p>
            <a:pPr marL="0" lvl="0" indent="0" algn="l" rtl="0">
              <a:spcBef>
                <a:spcPts val="0"/>
              </a:spcBef>
              <a:spcAft>
                <a:spcPts val="0"/>
              </a:spcAft>
              <a:buSzPts val="1800"/>
              <a:buNone/>
            </a:pPr>
            <a:r>
              <a:rPr lang="en-GB" sz="1200" dirty="0"/>
              <a:t>Ruthenium is not found in the environment; it originates exclusively from human activities. This artificial radionuclide is produced as a </a:t>
            </a:r>
            <a:r>
              <a:rPr lang="en-GB" sz="1200" dirty="0" err="1"/>
              <a:t>byproduct</a:t>
            </a:r>
            <a:r>
              <a:rPr lang="en-GB" sz="1200" dirty="0"/>
              <a:t> of the nuclear fuel cycle. Therefore, if ruthenium is detected in the atmosphere, it indicates that a nuclear-related event or release has occurred. As we can see, Many stations recorded this event across Eurasia, covering areas from Kuwait to Norway and from the English Channel to Mongolia.  Detecting a radionuclide not present in nature by many stations means that something bad could have happened, so it is important to find the source of the emission. </a:t>
            </a:r>
          </a:p>
          <a:p>
            <a:pPr marL="0" lvl="0" indent="0" algn="l" rtl="0">
              <a:spcBef>
                <a:spcPts val="0"/>
              </a:spcBef>
              <a:spcAft>
                <a:spcPts val="0"/>
              </a:spcAft>
              <a:buSzPts val="1800"/>
              <a:buNone/>
            </a:pPr>
            <a:r>
              <a:rPr lang="en-GB" sz="1200" dirty="0"/>
              <a:t>We used the developed system to determine the possible source of the emission.</a:t>
            </a:r>
          </a:p>
          <a:p>
            <a:pPr marL="0" lvl="0" indent="0" algn="l" rtl="0">
              <a:spcBef>
                <a:spcPts val="0"/>
              </a:spcBef>
              <a:spcAft>
                <a:spcPts val="0"/>
              </a:spcAft>
              <a:buSzPts val="1800"/>
              <a:buNone/>
            </a:pPr>
            <a:r>
              <a:rPr lang="en-GB" sz="1200" dirty="0"/>
              <a:t>On the left we can see the window of our system where the blue triangles are location of the monitoring stations that detected pollution.</a:t>
            </a:r>
          </a:p>
          <a:p>
            <a:pPr marL="0" lvl="0" indent="0" algn="l" rtl="0">
              <a:spcBef>
                <a:spcPts val="0"/>
              </a:spcBef>
              <a:spcAft>
                <a:spcPts val="0"/>
              </a:spcAft>
              <a:buSzPts val="1800"/>
              <a:buNone/>
            </a:pPr>
            <a:endParaRPr lang="en-GB" sz="1200" dirty="0"/>
          </a:p>
          <a:p>
            <a:pPr marL="0" lvl="0" indent="0" algn="l" rtl="0">
              <a:spcBef>
                <a:spcPts val="0"/>
              </a:spcBef>
              <a:spcAft>
                <a:spcPts val="0"/>
              </a:spcAft>
              <a:buSzPts val="1800"/>
              <a:buNone/>
            </a:pPr>
            <a:endParaRPr lang="en-GB" sz="1200" dirty="0"/>
          </a:p>
          <a:p>
            <a:pPr marL="0" lvl="0" indent="0" algn="l" rtl="0">
              <a:spcBef>
                <a:spcPts val="0"/>
              </a:spcBef>
              <a:spcAft>
                <a:spcPts val="0"/>
              </a:spcAft>
              <a:buSzPts val="1800"/>
              <a:buNone/>
            </a:pPr>
            <a:r>
              <a:rPr lang="en-GB" sz="1200" dirty="0"/>
              <a:t>It does not exist in nature it only could be anthropogenic origin. Detection covered full </a:t>
            </a:r>
            <a:r>
              <a:rPr lang="en-GB" sz="1200" dirty="0" err="1"/>
              <a:t>Eurasion</a:t>
            </a:r>
            <a:r>
              <a:rPr lang="en-GB" sz="1200" dirty="0"/>
              <a:t> as we see from figure.</a:t>
            </a:r>
            <a:endParaRPr sz="1200" dirty="0"/>
          </a:p>
        </p:txBody>
      </p:sp>
    </p:spTree>
    <p:extLst>
      <p:ext uri="{BB962C8B-B14F-4D97-AF65-F5344CB8AC3E}">
        <p14:creationId xmlns:p14="http://schemas.microsoft.com/office/powerpoint/2010/main" val="2651194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GB" sz="1100" dirty="0"/>
              <a:t>In this slide </a:t>
            </a:r>
          </a:p>
          <a:p>
            <a:pPr marL="0" lvl="0" indent="0" algn="l" rtl="0">
              <a:spcBef>
                <a:spcPts val="0"/>
              </a:spcBef>
              <a:spcAft>
                <a:spcPts val="0"/>
              </a:spcAft>
              <a:buSzPts val="1100"/>
              <a:buNone/>
            </a:pPr>
            <a:r>
              <a:rPr lang="en-GB" sz="1100" dirty="0"/>
              <a:t>we can see the input data window, where the map on the right shows the </a:t>
            </a:r>
            <a:r>
              <a:rPr lang="en-GB" sz="1100" dirty="0" err="1"/>
              <a:t>modeling</a:t>
            </a:r>
            <a:r>
              <a:rPr lang="en-GB" sz="1100" dirty="0"/>
              <a:t> area where we search for the emission source. The main input data include station coordinates, measurement period, concentration in Becquerels per cubic meter, instrument error (sigma), and background values.</a:t>
            </a:r>
          </a:p>
        </p:txBody>
      </p:sp>
    </p:spTree>
    <p:extLst>
      <p:ext uri="{BB962C8B-B14F-4D97-AF65-F5344CB8AC3E}">
        <p14:creationId xmlns:p14="http://schemas.microsoft.com/office/powerpoint/2010/main" val="3486522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completing the calculations, we can obtain the following types of indicators:  </a:t>
            </a:r>
          </a:p>
          <a:p>
            <a:r>
              <a:rPr lang="en-GB" dirty="0"/>
              <a:t>Sensitivity functions for measurement points; </a:t>
            </a:r>
          </a:p>
          <a:p>
            <a:r>
              <a:rPr lang="en-GB" dirty="0"/>
              <a:t>Normalized correlation function; Calculated start time of the release in hours from the beginning of the calculation; Calculated duration of the release in hours and Total released mass in Becquerel.</a:t>
            </a:r>
            <a:endParaRPr lang="x-none" dirty="0"/>
          </a:p>
        </p:txBody>
      </p:sp>
    </p:spTree>
    <p:extLst>
      <p:ext uri="{BB962C8B-B14F-4D97-AF65-F5344CB8AC3E}">
        <p14:creationId xmlns:p14="http://schemas.microsoft.com/office/powerpoint/2010/main" val="31488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is the sensitivity function. This function indicates the area from which contamination could have originated. </a:t>
            </a:r>
            <a:r>
              <a:rPr lang="en-GB" dirty="0" err="1"/>
              <a:t>Colors</a:t>
            </a:r>
            <a:r>
              <a:rPr lang="en-GB" dirty="0"/>
              <a:t> represent the expected level of contamination — red indicates a lower required emission volume at the time of detection, while blue indicates a higher emission volume. The red zone represents closer sources, needing smaller emissions to be detectable. The further the pollution travels, the more it disperses, and thus the larger the emission required.</a:t>
            </a:r>
          </a:p>
          <a:p>
            <a:endParaRPr lang="en-GB" dirty="0"/>
          </a:p>
          <a:p>
            <a:r>
              <a:rPr lang="en-GB" dirty="0"/>
              <a:t>O</a:t>
            </a:r>
            <a:r>
              <a:rPr lang="en-US" dirty="0"/>
              <a:t>n this slide we can see sensitivity function for Sweden station RN63.</a:t>
            </a:r>
          </a:p>
        </p:txBody>
      </p:sp>
    </p:spTree>
    <p:extLst>
      <p:ext uri="{BB962C8B-B14F-4D97-AF65-F5344CB8AC3E}">
        <p14:creationId xmlns:p14="http://schemas.microsoft.com/office/powerpoint/2010/main" val="3978860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the same as previous, the sensitivity function is shown, but for another station, El-Kuwait in Kuwait country.</a:t>
            </a:r>
            <a:endParaRPr lang="x-none" dirty="0"/>
          </a:p>
        </p:txBody>
      </p:sp>
    </p:spTree>
    <p:extLst>
      <p:ext uri="{BB962C8B-B14F-4D97-AF65-F5344CB8AC3E}">
        <p14:creationId xmlns:p14="http://schemas.microsoft.com/office/powerpoint/2010/main" val="2023549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0" i="0" u="none" dirty="0">
                <a:solidFill>
                  <a:srgbClr val="FFFFFF"/>
                </a:solidFill>
                <a:latin typeface="Roboto"/>
                <a:ea typeface="Roboto"/>
                <a:cs typeface="Roboto"/>
                <a:sym typeface="Roboto"/>
              </a:rPr>
              <a:t>Spatial distribution of the normalized correlation coefficient of simulated vs. measured concentrations depending on the coordinates of the source, calculated by the system(whole computational domain).</a:t>
            </a:r>
          </a:p>
          <a:p>
            <a:endParaRPr lang="en-GB" sz="1800" b="0" i="0" u="none" dirty="0">
              <a:solidFill>
                <a:srgbClr val="FFFFFF"/>
              </a:solidFill>
              <a:latin typeface="Roboto"/>
              <a:ea typeface="Roboto"/>
              <a:cs typeface="Roboto"/>
              <a:sym typeface="Roboto"/>
            </a:endParaRPr>
          </a:p>
          <a:p>
            <a:r>
              <a:rPr lang="en-GB" sz="1800" b="0" i="0" u="none" dirty="0">
                <a:solidFill>
                  <a:srgbClr val="FFFFFF"/>
                </a:solidFill>
                <a:latin typeface="Roboto"/>
                <a:ea typeface="Roboto"/>
                <a:cs typeface="Roboto"/>
                <a:sym typeface="Roboto"/>
              </a:rPr>
              <a:t> The higher the value of the correlation function, the more likely it is that the source is located at that specific point. The density of the correlation function corresponds to the probability density of the source location. A high correlation between measurements and model output (max value of 1) is observed if the release occurred within the red zone.</a:t>
            </a:r>
          </a:p>
        </p:txBody>
      </p:sp>
    </p:spTree>
    <p:extLst>
      <p:ext uri="{BB962C8B-B14F-4D97-AF65-F5344CB8AC3E}">
        <p14:creationId xmlns:p14="http://schemas.microsoft.com/office/powerpoint/2010/main" val="1852695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dirty="0"/>
              <a:t>In this slide, as on the previous one, the correlation function, but at the same time the map is enlarged near the probable source of the emission(</a:t>
            </a:r>
            <a:r>
              <a:rPr lang="en-US" dirty="0" err="1"/>
              <a:t>Mayak</a:t>
            </a:r>
            <a:r>
              <a:rPr lang="en-US" dirty="0"/>
              <a:t> enterprise). As seen from the figure, according</a:t>
            </a:r>
            <a:r>
              <a:rPr lang="en-US" baseline="0" dirty="0"/>
              <a:t> to the calculations by the System </a:t>
            </a:r>
            <a:r>
              <a:rPr lang="en-US" baseline="0" dirty="0">
                <a:solidFill>
                  <a:schemeClr val="bg1"/>
                </a:solidFill>
              </a:rPr>
              <a:t>w</a:t>
            </a:r>
            <a:r>
              <a:rPr lang="en-US" dirty="0">
                <a:solidFill>
                  <a:schemeClr val="bg1"/>
                </a:solidFill>
              </a:rPr>
              <a:t>ith probability P=</a:t>
            </a:r>
            <a:r>
              <a:rPr lang="uk-UA" dirty="0">
                <a:solidFill>
                  <a:schemeClr val="bg1"/>
                </a:solidFill>
              </a:rPr>
              <a:t>0.93 (93%) </a:t>
            </a:r>
            <a:r>
              <a:rPr lang="en-US" dirty="0">
                <a:solidFill>
                  <a:schemeClr val="bg1"/>
                </a:solidFill>
              </a:rPr>
              <a:t>source is located in the domain, restricted by isoline of normalized correlation function=0.1.</a:t>
            </a:r>
          </a:p>
          <a:p>
            <a:pPr marL="0" lvl="0" indent="0" algn="l" rtl="0">
              <a:spcBef>
                <a:spcPts val="0"/>
              </a:spcBef>
              <a:spcAft>
                <a:spcPts val="0"/>
              </a:spcAft>
              <a:buSzPts val="1100"/>
              <a:buNone/>
            </a:pPr>
            <a:r>
              <a:rPr lang="en-US" dirty="0">
                <a:solidFill>
                  <a:schemeClr val="bg1"/>
                </a:solidFill>
              </a:rPr>
              <a:t>The figure shows that maximum of the cost function is</a:t>
            </a:r>
            <a:r>
              <a:rPr lang="en-US" baseline="0" dirty="0">
                <a:solidFill>
                  <a:schemeClr val="bg1"/>
                </a:solidFill>
              </a:rPr>
              <a:t> located very close to the processing plant of radioactive waste </a:t>
            </a:r>
            <a:r>
              <a:rPr lang="en-US" baseline="0" dirty="0" err="1">
                <a:solidFill>
                  <a:schemeClr val="bg1"/>
                </a:solidFill>
              </a:rPr>
              <a:t>Mayak</a:t>
            </a:r>
            <a:r>
              <a:rPr lang="en-US" baseline="0" dirty="0">
                <a:solidFill>
                  <a:schemeClr val="bg1"/>
                </a:solidFill>
              </a:rPr>
              <a:t> enterprise, </a:t>
            </a:r>
            <a:r>
              <a:rPr lang="en-US" baseline="0" dirty="0" err="1">
                <a:solidFill>
                  <a:schemeClr val="bg1"/>
                </a:solidFill>
              </a:rPr>
              <a:t>Rassian</a:t>
            </a:r>
            <a:r>
              <a:rPr lang="en-US" baseline="0" dirty="0">
                <a:solidFill>
                  <a:schemeClr val="bg1"/>
                </a:solidFill>
              </a:rPr>
              <a:t> Federation. Most studies indicate this as also the most probable source</a:t>
            </a:r>
            <a:r>
              <a:rPr lang="en-US" sz="1800" baseline="0" dirty="0">
                <a:solidFill>
                  <a:schemeClr val="bg1"/>
                </a:solidFill>
              </a:rPr>
              <a:t>.</a:t>
            </a:r>
          </a:p>
        </p:txBody>
      </p:sp>
    </p:spTree>
    <p:extLst>
      <p:ext uri="{BB962C8B-B14F-4D97-AF65-F5344CB8AC3E}">
        <p14:creationId xmlns:p14="http://schemas.microsoft.com/office/powerpoint/2010/main" val="497586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kern="1200" dirty="0" smtClean="0">
                <a:solidFill>
                  <a:schemeClr val="tx1"/>
                </a:solidFill>
                <a:effectLst/>
                <a:latin typeface="+mn-lt"/>
                <a:ea typeface="+mn-ea"/>
                <a:cs typeface="+mn-cs"/>
              </a:rPr>
              <a:t> Apart from transport and turbulent diffusion, it is able to </a:t>
            </a:r>
          </a:p>
          <a:p>
            <a:r>
              <a:rPr lang="en-US" sz="1200" b="0" i="0" kern="1200" dirty="0" smtClean="0">
                <a:solidFill>
                  <a:schemeClr val="tx1"/>
                </a:solidFill>
                <a:effectLst/>
                <a:latin typeface="+mn-lt"/>
                <a:ea typeface="+mn-ea"/>
                <a:cs typeface="+mn-cs"/>
              </a:rPr>
              <a:t>simulate dry and wet deposition, decay, and linear chemistry;</a:t>
            </a:r>
          </a:p>
          <a:p>
            <a:r>
              <a:rPr lang="en-US" sz="1200" b="0" i="0" kern="1200" dirty="0" smtClean="0">
                <a:solidFill>
                  <a:schemeClr val="tx1"/>
                </a:solidFill>
                <a:effectLst/>
                <a:latin typeface="+mn-lt"/>
                <a:ea typeface="+mn-ea"/>
                <a:cs typeface="+mn-cs"/>
              </a:rPr>
              <a:t> it can be used in backward mode, with prescribed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receptors in </a:t>
            </a:r>
          </a:p>
          <a:p>
            <a:r>
              <a:rPr lang="en-US" sz="1200" b="0" i="0" kern="1200" dirty="0" smtClean="0">
                <a:solidFill>
                  <a:schemeClr val="tx1"/>
                </a:solidFill>
                <a:effectLst/>
                <a:latin typeface="+mn-lt"/>
                <a:ea typeface="+mn-ea"/>
                <a:cs typeface="+mn-cs"/>
              </a:rPr>
              <a:t>It can be used from local to global scale.</a:t>
            </a:r>
            <a:endParaRPr lang="uk-UA" sz="1200" b="0" i="0" kern="1200" dirty="0" smtClean="0">
              <a:solidFill>
                <a:schemeClr val="tx1"/>
              </a:solidFill>
              <a:effectLst/>
              <a:latin typeface="+mn-lt"/>
              <a:ea typeface="+mn-ea"/>
              <a:cs typeface="+mn-cs"/>
            </a:endParaRPr>
          </a:p>
          <a:p>
            <a:endParaRPr lang="uk-UA" sz="1200" b="0" i="0" kern="1200" dirty="0" smtClean="0">
              <a:solidFill>
                <a:schemeClr val="tx1"/>
              </a:solidFill>
              <a:effectLst/>
              <a:latin typeface="+mn-lt"/>
              <a:ea typeface="+mn-ea"/>
              <a:cs typeface="+mn-cs"/>
            </a:endParaRPr>
          </a:p>
          <a:p>
            <a:endParaRPr lang="ru-RU" dirty="0" smtClean="0"/>
          </a:p>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5</a:t>
            </a:fld>
            <a:endParaRPr lang="ru-RU"/>
          </a:p>
        </p:txBody>
      </p:sp>
    </p:spTree>
    <p:extLst>
      <p:ext uri="{BB962C8B-B14F-4D97-AF65-F5344CB8AC3E}">
        <p14:creationId xmlns:p14="http://schemas.microsoft.com/office/powerpoint/2010/main" val="4037678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800"/>
              <a:buNone/>
            </a:pPr>
            <a:r>
              <a:rPr lang="en-US" sz="1800" dirty="0"/>
              <a:t>Release Start Time: The further a cell is from the station, the longer it takes for the emission to reach that station. This value indicates the estimated start time of the release relative to the model's start. The maximum value of the emission start time about 49 hours.</a:t>
            </a:r>
          </a:p>
          <a:p>
            <a:pPr marL="0" lvl="0" indent="0" algn="l" rtl="0">
              <a:spcBef>
                <a:spcPts val="0"/>
              </a:spcBef>
              <a:spcAft>
                <a:spcPts val="0"/>
              </a:spcAft>
              <a:buSzPts val="1800"/>
              <a:buNone/>
            </a:pPr>
            <a:endParaRPr lang="en-US" sz="1800" dirty="0"/>
          </a:p>
          <a:p>
            <a:pPr marL="0" lvl="0" indent="0" algn="l" rtl="0">
              <a:spcBef>
                <a:spcPts val="0"/>
              </a:spcBef>
              <a:spcAft>
                <a:spcPts val="0"/>
              </a:spcAft>
              <a:buSzPts val="1800"/>
              <a:buNone/>
            </a:pPr>
            <a:endParaRPr lang="en-US" sz="1800" dirty="0"/>
          </a:p>
          <a:p>
            <a:pPr marL="0" lvl="0" indent="0" algn="l" rtl="0">
              <a:spcBef>
                <a:spcPts val="0"/>
              </a:spcBef>
              <a:spcAft>
                <a:spcPts val="0"/>
              </a:spcAft>
              <a:buSzPts val="1800"/>
              <a:buNone/>
            </a:pPr>
            <a:r>
              <a:rPr lang="ru-RU" sz="1800" dirty="0"/>
              <a:t>Чим далі від станіції знах комірка тим більше час потряпляння на цю станцію.</a:t>
            </a:r>
          </a:p>
          <a:p>
            <a:pPr marL="0" lvl="0" indent="0" algn="l" rtl="0">
              <a:spcBef>
                <a:spcPts val="0"/>
              </a:spcBef>
              <a:spcAft>
                <a:spcPts val="0"/>
              </a:spcAft>
              <a:buSzPts val="1800"/>
              <a:buNone/>
            </a:pPr>
            <a:r>
              <a:rPr lang="ru-RU" sz="1800" dirty="0"/>
              <a:t>У моделі 0 це початок роботи моделі.</a:t>
            </a:r>
          </a:p>
          <a:p>
            <a:endParaRPr lang="x-none" dirty="0"/>
          </a:p>
        </p:txBody>
      </p:sp>
    </p:spTree>
    <p:extLst>
      <p:ext uri="{BB962C8B-B14F-4D97-AF65-F5344CB8AC3E}">
        <p14:creationId xmlns:p14="http://schemas.microsoft.com/office/powerpoint/2010/main" val="524852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Calculated release duration in hours, The maximum value of the estimated burst duration is about 236 hours.</a:t>
            </a:r>
            <a:endParaRPr lang="uk-UA" dirty="0"/>
          </a:p>
          <a:p>
            <a:endParaRPr lang="uk-UA" dirty="0"/>
          </a:p>
          <a:p>
            <a:r>
              <a:rPr lang="uk-UA" dirty="0"/>
              <a:t>Розрахована тривалість викиду.</a:t>
            </a:r>
            <a:endParaRPr lang="x-none" dirty="0"/>
          </a:p>
        </p:txBody>
      </p:sp>
    </p:spTree>
    <p:extLst>
      <p:ext uri="{BB962C8B-B14F-4D97-AF65-F5344CB8AC3E}">
        <p14:creationId xmlns:p14="http://schemas.microsoft.com/office/powerpoint/2010/main" val="1651154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dirty="0"/>
          </a:p>
          <a:p>
            <a:r>
              <a:rPr lang="en-GB" dirty="0"/>
              <a:t>The last one is total release mass in Becquerel depending on assumed source location. As seen from the figure in the area around the most probable source location (</a:t>
            </a:r>
            <a:r>
              <a:rPr lang="en-GB" dirty="0" err="1"/>
              <a:t>Mayak</a:t>
            </a:r>
            <a:r>
              <a:rPr lang="en-GB" dirty="0"/>
              <a:t> </a:t>
            </a:r>
            <a:r>
              <a:rPr lang="en-GB" dirty="0" err="1"/>
              <a:t>entherprise</a:t>
            </a:r>
            <a:r>
              <a:rPr lang="en-GB" dirty="0"/>
              <a:t>) the emitted inventory is within the range from order of ~10 terabecquerel (</a:t>
            </a:r>
            <a:r>
              <a:rPr lang="en-GB" dirty="0" err="1"/>
              <a:t>TBq</a:t>
            </a:r>
            <a:r>
              <a:rPr lang="en-GB" dirty="0"/>
              <a:t>)  to order ~100 terabecquerel (</a:t>
            </a:r>
            <a:r>
              <a:rPr lang="en-GB" dirty="0" err="1"/>
              <a:t>TBq</a:t>
            </a:r>
            <a:r>
              <a:rPr lang="en-GB" dirty="0"/>
              <a:t>), which agrees well with previous studies. </a:t>
            </a:r>
            <a:endParaRPr lang="uk-UA" dirty="0"/>
          </a:p>
          <a:p>
            <a:endParaRPr lang="en-US" dirty="0"/>
          </a:p>
          <a:p>
            <a:endParaRPr lang="en-US" dirty="0"/>
          </a:p>
          <a:p>
            <a:endParaRPr lang="uk-UA" dirty="0"/>
          </a:p>
          <a:p>
            <a:endParaRPr lang="uk-UA" dirty="0"/>
          </a:p>
          <a:p>
            <a:r>
              <a:rPr lang="en-US" dirty="0"/>
              <a:t>As seen from the figure in the area around the most probable source location (</a:t>
            </a:r>
            <a:r>
              <a:rPr lang="en-US" dirty="0" err="1"/>
              <a:t>Mayak</a:t>
            </a:r>
            <a:r>
              <a:rPr lang="en-US" dirty="0"/>
              <a:t> </a:t>
            </a:r>
            <a:r>
              <a:rPr lang="en-US" dirty="0" err="1"/>
              <a:t>entherprise</a:t>
            </a:r>
            <a:r>
              <a:rPr lang="en-US" dirty="0"/>
              <a:t>) the emitted inventory is within the range from ~10TBq  to ~100 </a:t>
            </a:r>
            <a:r>
              <a:rPr lang="en-US" dirty="0" err="1"/>
              <a:t>TBq</a:t>
            </a:r>
            <a:r>
              <a:rPr lang="en-US" dirty="0"/>
              <a:t>, which agrees well with previous studies</a:t>
            </a:r>
            <a:r>
              <a:rPr lang="uk-UA" dirty="0"/>
              <a:t>.</a:t>
            </a:r>
            <a:endParaRPr lang="x-none" dirty="0"/>
          </a:p>
        </p:txBody>
      </p:sp>
    </p:spTree>
    <p:extLst>
      <p:ext uri="{BB962C8B-B14F-4D97-AF65-F5344CB8AC3E}">
        <p14:creationId xmlns:p14="http://schemas.microsoft.com/office/powerpoint/2010/main" val="151667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7" name="Google Shape;36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800"/>
              <a:buNone/>
            </a:pPr>
            <a:r>
              <a:rPr lang="en-GB" sz="1400" dirty="0"/>
              <a:t>Conclusions: We have developed a pilot system that enables the </a:t>
            </a:r>
            <a:r>
              <a:rPr lang="en-GB" sz="1400" dirty="0" err="1"/>
              <a:t>modeling</a:t>
            </a:r>
            <a:r>
              <a:rPr lang="en-GB" sz="1400" dirty="0"/>
              <a:t> and analysis of potential sources in cases of detection by monitoring networks. This system can </a:t>
            </a:r>
            <a:r>
              <a:rPr lang="en-GB" sz="1400" dirty="0" err="1"/>
              <a:t>analyze</a:t>
            </a:r>
            <a:r>
              <a:rPr lang="en-GB" sz="1400" dirty="0"/>
              <a:t> the probability of source location at specific points, the emission duration based on location, the release volume, and the emission start time. It is designed to be used when contamination of unknown origin is detected.</a:t>
            </a:r>
            <a:endParaRPr lang="uk-UA" sz="1400" dirty="0"/>
          </a:p>
          <a:p>
            <a:pPr marL="0" lvl="0" indent="0" algn="l" rtl="0">
              <a:spcBef>
                <a:spcPts val="0"/>
              </a:spcBef>
              <a:spcAft>
                <a:spcPts val="0"/>
              </a:spcAft>
              <a:buSzPts val="1800"/>
              <a:buNone/>
            </a:pPr>
            <a:endParaRPr lang="uk-UA" sz="1400" dirty="0"/>
          </a:p>
          <a:p>
            <a:pPr marL="0" lvl="0" indent="0" algn="l" rtl="0">
              <a:spcBef>
                <a:spcPts val="0"/>
              </a:spcBef>
              <a:spcAft>
                <a:spcPts val="0"/>
              </a:spcAft>
              <a:buSzPts val="1800"/>
              <a:buNone/>
            </a:pPr>
            <a:r>
              <a:rPr lang="en-US" sz="1400" dirty="0" err="1"/>
              <a:t>Йод</a:t>
            </a:r>
            <a:r>
              <a:rPr lang="en-US" sz="1400" dirty="0"/>
              <a:t>, </a:t>
            </a:r>
            <a:r>
              <a:rPr lang="en-US" sz="1400" dirty="0" err="1"/>
              <a:t>цезій</a:t>
            </a:r>
            <a:r>
              <a:rPr lang="en-US" sz="1400" dirty="0"/>
              <a:t> </a:t>
            </a:r>
            <a:r>
              <a:rPr lang="en-US" sz="1400" dirty="0" err="1"/>
              <a:t>стронцій</a:t>
            </a:r>
            <a:r>
              <a:rPr lang="en-US" sz="1400" dirty="0"/>
              <a:t> </a:t>
            </a:r>
            <a:r>
              <a:rPr lang="en-US" sz="1400" dirty="0" err="1"/>
              <a:t>найбільш</a:t>
            </a:r>
            <a:r>
              <a:rPr lang="en-US" sz="1400" dirty="0"/>
              <a:t> </a:t>
            </a:r>
            <a:r>
              <a:rPr lang="en-US" sz="1400" dirty="0" err="1"/>
              <a:t>довго</a:t>
            </a:r>
            <a:r>
              <a:rPr lang="en-US" sz="1400" dirty="0"/>
              <a:t> </a:t>
            </a:r>
            <a:r>
              <a:rPr lang="en-US" sz="1400" dirty="0" err="1"/>
              <a:t>живучі</a:t>
            </a:r>
            <a:r>
              <a:rPr lang="en-US" sz="1400" dirty="0"/>
              <a:t> </a:t>
            </a:r>
            <a:r>
              <a:rPr lang="en-US" sz="1400" dirty="0" err="1"/>
              <a:t>і</a:t>
            </a:r>
            <a:r>
              <a:rPr lang="en-US" sz="1400" dirty="0"/>
              <a:t> </a:t>
            </a:r>
            <a:r>
              <a:rPr lang="en-US" sz="1400" dirty="0" err="1"/>
              <a:t>їх</a:t>
            </a:r>
            <a:r>
              <a:rPr lang="en-US" sz="1400" dirty="0"/>
              <a:t> </a:t>
            </a:r>
            <a:r>
              <a:rPr lang="en-US" sz="1400" dirty="0" err="1"/>
              <a:t>простіше</a:t>
            </a:r>
            <a:r>
              <a:rPr lang="en-US" sz="1400" dirty="0"/>
              <a:t> </a:t>
            </a:r>
            <a:r>
              <a:rPr lang="en-US" sz="1400" dirty="0" err="1"/>
              <a:t>ідинтифікувати</a:t>
            </a:r>
            <a:r>
              <a:rPr lang="en-US" sz="1400" dirty="0"/>
              <a:t>(6), </a:t>
            </a:r>
            <a:r>
              <a:rPr lang="en-US" sz="1400" dirty="0" err="1"/>
              <a:t>але</a:t>
            </a:r>
            <a:r>
              <a:rPr lang="en-US" sz="1400" dirty="0"/>
              <a:t> </a:t>
            </a:r>
            <a:r>
              <a:rPr lang="en-US" sz="1400" dirty="0" err="1"/>
              <a:t>їх</a:t>
            </a:r>
            <a:r>
              <a:rPr lang="en-US" sz="1400" dirty="0"/>
              <a:t> </a:t>
            </a:r>
            <a:r>
              <a:rPr lang="en-US" sz="1400" dirty="0" err="1"/>
              <a:t>можна</a:t>
            </a:r>
            <a:r>
              <a:rPr lang="en-US" sz="1400" dirty="0"/>
              <a:t> </a:t>
            </a:r>
            <a:r>
              <a:rPr lang="en-US" sz="1400" dirty="0" err="1"/>
              <a:t>розширювати</a:t>
            </a:r>
            <a:r>
              <a:rPr lang="en-US" sz="1400" dirty="0"/>
              <a:t>.</a:t>
            </a:r>
            <a:endParaRPr sz="1400" dirty="0"/>
          </a:p>
        </p:txBody>
      </p:sp>
    </p:spTree>
    <p:extLst>
      <p:ext uri="{BB962C8B-B14F-4D97-AF65-F5344CB8AC3E}">
        <p14:creationId xmlns:p14="http://schemas.microsoft.com/office/powerpoint/2010/main" val="2805047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Dv_t</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a:t>
            </a:r>
            <a:r>
              <a:rPr lang="fr-FR" sz="1200" b="0" i="0" u="none" strike="noStrike" kern="1200" baseline="0" dirty="0" smtClean="0">
                <a:solidFill>
                  <a:schemeClr val="tx1"/>
                </a:solidFill>
                <a:latin typeface="+mn-lt"/>
                <a:ea typeface="+mn-ea"/>
                <a:cs typeface="+mn-cs"/>
              </a:rPr>
              <a:t>= ai (x, vt , t)dt + bij (x, vt , t)dWj</a:t>
            </a:r>
          </a:p>
          <a:p>
            <a:r>
              <a:rPr lang="en-US" sz="1200" b="0" i="0" u="none" strike="noStrike" kern="1200" baseline="0" dirty="0" err="1" smtClean="0">
                <a:solidFill>
                  <a:schemeClr val="tx1"/>
                </a:solidFill>
                <a:latin typeface="+mn-lt"/>
                <a:ea typeface="+mn-ea"/>
                <a:cs typeface="+mn-cs"/>
              </a:rPr>
              <a:t>dWj</a:t>
            </a:r>
            <a:r>
              <a:rPr lang="en-US" sz="1200" b="0" i="0" u="none" strike="noStrike" kern="1200" baseline="0" dirty="0" smtClean="0">
                <a:solidFill>
                  <a:schemeClr val="tx1"/>
                </a:solidFill>
                <a:latin typeface="+mn-lt"/>
                <a:ea typeface="+mn-ea"/>
                <a:cs typeface="+mn-cs"/>
              </a:rPr>
              <a:t> are incremental components of a Wiener process with mean zero and variance </a:t>
            </a:r>
            <a:r>
              <a:rPr lang="en-US" sz="1200" b="0" i="0" u="none" strike="noStrike" kern="1200" baseline="0" dirty="0" err="1" smtClean="0">
                <a:solidFill>
                  <a:schemeClr val="tx1"/>
                </a:solidFill>
                <a:latin typeface="+mn-lt"/>
                <a:ea typeface="+mn-ea"/>
                <a:cs typeface="+mn-cs"/>
              </a:rPr>
              <a:t>dt</a:t>
            </a:r>
            <a:r>
              <a:rPr lang="en-US" sz="1200" b="0" i="0" u="none" strike="noStrike" kern="1200" baseline="0" dirty="0" smtClean="0">
                <a:solidFill>
                  <a:schemeClr val="tx1"/>
                </a:solidFill>
                <a:latin typeface="+mn-lt"/>
                <a:ea typeface="+mn-ea"/>
                <a:cs typeface="+mn-cs"/>
              </a:rPr>
              <a:t> , which are uncorrelated in time (Legg </a:t>
            </a:r>
            <a:r>
              <a:rPr lang="en-US" sz="1200" b="0" i="0" u="none" strike="noStrike" kern="1200" baseline="0" dirty="0" err="1" smtClean="0">
                <a:solidFill>
                  <a:schemeClr val="tx1"/>
                </a:solidFill>
                <a:latin typeface="+mn-lt"/>
                <a:ea typeface="+mn-ea"/>
                <a:cs typeface="+mn-cs"/>
              </a:rPr>
              <a:t>andRaupach</a:t>
            </a:r>
            <a:r>
              <a:rPr lang="en-US" sz="1200" b="0" i="0" u="none" strike="noStrike" kern="1200" baseline="0" dirty="0" smtClean="0">
                <a:solidFill>
                  <a:schemeClr val="tx1"/>
                </a:solidFill>
                <a:latin typeface="+mn-lt"/>
                <a:ea typeface="+mn-ea"/>
                <a:cs typeface="+mn-cs"/>
              </a:rPr>
              <a:t>, 1982)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Vertical velocity</a:t>
            </a:r>
          </a:p>
          <a:p>
            <a:r>
              <a:rPr lang="en-US" sz="1200" b="0" i="0" u="none" strike="noStrike" kern="1200" baseline="0" dirty="0" err="1" smtClean="0">
                <a:solidFill>
                  <a:schemeClr val="tx1"/>
                </a:solidFill>
                <a:latin typeface="+mn-lt"/>
                <a:ea typeface="+mn-ea"/>
                <a:cs typeface="+mn-cs"/>
              </a:rPr>
              <a:t>Dw</a:t>
            </a:r>
            <a:r>
              <a:rPr lang="en-US" sz="1200" b="0" i="0" u="none" strike="noStrike" kern="1200" baseline="0" dirty="0" smtClean="0">
                <a:solidFill>
                  <a:schemeClr val="tx1"/>
                </a:solidFill>
                <a:latin typeface="+mn-lt"/>
                <a:ea typeface="+mn-ea"/>
                <a:cs typeface="+mn-cs"/>
              </a:rPr>
              <a:t> = −w*</a:t>
            </a:r>
            <a:r>
              <a:rPr lang="en-US" sz="1200" b="0" i="0" u="none" strike="noStrike" kern="1200" baseline="0" dirty="0" err="1" smtClean="0">
                <a:solidFill>
                  <a:schemeClr val="tx1"/>
                </a:solidFill>
                <a:latin typeface="+mn-lt"/>
                <a:ea typeface="+mn-ea"/>
                <a:cs typeface="+mn-cs"/>
              </a:rPr>
              <a:t>Dt</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tauLw</a:t>
            </a:r>
            <a:r>
              <a:rPr lang="en-US" sz="1200" b="0" i="0" u="none" strike="noStrike" kern="1200" baseline="0" dirty="0" smtClean="0">
                <a:solidFill>
                  <a:schemeClr val="tx1"/>
                </a:solidFill>
                <a:latin typeface="+mn-lt"/>
                <a:ea typeface="+mn-ea"/>
                <a:cs typeface="+mn-cs"/>
              </a:rPr>
              <a:t> +DT*dsigw^2/</a:t>
            </a:r>
            <a:r>
              <a:rPr lang="en-US" sz="1200" b="0" i="0" u="none" strike="noStrike" kern="1200" baseline="0" dirty="0" err="1" smtClean="0">
                <a:solidFill>
                  <a:schemeClr val="tx1"/>
                </a:solidFill>
                <a:latin typeface="+mn-lt"/>
                <a:ea typeface="+mn-ea"/>
                <a:cs typeface="+mn-cs"/>
              </a:rPr>
              <a:t>dz</a:t>
            </a:r>
            <a:r>
              <a:rPr lang="en-US" sz="1200" b="0" i="0" u="none" strike="noStrike" kern="1200" baseline="0" dirty="0" smtClean="0">
                <a:solidFill>
                  <a:schemeClr val="tx1"/>
                </a:solidFill>
                <a:latin typeface="+mn-lt"/>
                <a:ea typeface="+mn-ea"/>
                <a:cs typeface="+mn-cs"/>
              </a:rPr>
              <a:t> + (1/</a:t>
            </a:r>
            <a:r>
              <a:rPr lang="en-US" sz="1200" b="0" i="0" u="none" strike="noStrike" kern="1200" baseline="0" dirty="0" err="1" smtClean="0">
                <a:solidFill>
                  <a:schemeClr val="tx1"/>
                </a:solidFill>
                <a:latin typeface="+mn-lt"/>
                <a:ea typeface="+mn-ea"/>
                <a:cs typeface="+mn-cs"/>
              </a:rPr>
              <a:t>po</a:t>
            </a:r>
            <a:r>
              <a:rPr lang="en-US" sz="1200" b="0" i="0" u="none" strike="noStrike" kern="1200" baseline="0" dirty="0" smtClean="0">
                <a:solidFill>
                  <a:schemeClr val="tx1"/>
                </a:solidFill>
                <a:latin typeface="+mn-lt"/>
                <a:ea typeface="+mn-ea"/>
                <a:cs typeface="+mn-cs"/>
              </a:rPr>
              <a:t>)(sigw^2 </a:t>
            </a:r>
            <a:r>
              <a:rPr lang="en-US" sz="1200" b="0" i="0" u="none" strike="noStrike" kern="1200" baseline="0" dirty="0" err="1" smtClean="0">
                <a:solidFill>
                  <a:schemeClr val="tx1"/>
                </a:solidFill>
                <a:latin typeface="+mn-lt"/>
                <a:ea typeface="+mn-ea"/>
                <a:cs typeface="+mn-cs"/>
              </a:rPr>
              <a:t>dpo</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dz</a:t>
            </a:r>
            <a:r>
              <a:rPr lang="en-US" sz="1200" b="0" i="0" u="none" strike="noStrike" kern="1200" baseline="0" dirty="0" smtClean="0">
                <a:solidFill>
                  <a:schemeClr val="tx1"/>
                </a:solidFill>
                <a:latin typeface="+mn-lt"/>
                <a:ea typeface="+mn-ea"/>
                <a:cs typeface="+mn-cs"/>
              </a:rPr>
              <a:t> )DT +</a:t>
            </a:r>
            <a:r>
              <a:rPr lang="en-US" sz="1200" b="0" i="0" u="none" strike="noStrike" kern="1200" baseline="0" dirty="0" err="1" smtClean="0">
                <a:solidFill>
                  <a:schemeClr val="tx1"/>
                </a:solidFill>
                <a:latin typeface="+mn-lt"/>
                <a:ea typeface="+mn-ea"/>
                <a:cs typeface="+mn-cs"/>
              </a:rPr>
              <a:t>sqrt</a:t>
            </a:r>
            <a:r>
              <a:rPr lang="en-US" sz="1200" b="0" i="0" u="none" strike="noStrike" kern="1200" baseline="0" dirty="0" smtClean="0">
                <a:solidFill>
                  <a:schemeClr val="tx1"/>
                </a:solidFill>
                <a:latin typeface="+mn-lt"/>
                <a:ea typeface="+mn-ea"/>
                <a:cs typeface="+mn-cs"/>
              </a:rPr>
              <a:t>(2/</a:t>
            </a:r>
            <a:r>
              <a:rPr lang="en-US" sz="1200" b="0" i="0" u="none" strike="noStrike" kern="1200" baseline="0" dirty="0" err="1" smtClean="0">
                <a:solidFill>
                  <a:schemeClr val="tx1"/>
                </a:solidFill>
                <a:latin typeface="+mn-lt"/>
                <a:ea typeface="+mn-ea"/>
                <a:cs typeface="+mn-cs"/>
              </a:rPr>
              <a:t>tauLw</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dW</a:t>
            </a:r>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6</a:t>
            </a:fld>
            <a:endParaRPr lang="ru-RU"/>
          </a:p>
        </p:txBody>
      </p:sp>
    </p:spTree>
    <p:extLst>
      <p:ext uri="{BB962C8B-B14F-4D97-AF65-F5344CB8AC3E}">
        <p14:creationId xmlns:p14="http://schemas.microsoft.com/office/powerpoint/2010/main" val="2824187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Dv_t</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a:t>
            </a:r>
            <a:r>
              <a:rPr lang="fr-FR" sz="1200" b="0" i="0" u="none" strike="noStrike" kern="1200" baseline="0" dirty="0" smtClean="0">
                <a:solidFill>
                  <a:schemeClr val="tx1"/>
                </a:solidFill>
                <a:latin typeface="+mn-lt"/>
                <a:ea typeface="+mn-ea"/>
                <a:cs typeface="+mn-cs"/>
              </a:rPr>
              <a:t>= ai (x, vt , t)dt + bij (x, vt , t)dWj</a:t>
            </a:r>
          </a:p>
          <a:p>
            <a:r>
              <a:rPr lang="en-US" sz="1200" b="0" i="0" u="none" strike="noStrike" kern="1200" baseline="0" dirty="0" err="1" smtClean="0">
                <a:solidFill>
                  <a:schemeClr val="tx1"/>
                </a:solidFill>
                <a:latin typeface="+mn-lt"/>
                <a:ea typeface="+mn-ea"/>
                <a:cs typeface="+mn-cs"/>
              </a:rPr>
              <a:t>dWj</a:t>
            </a:r>
            <a:r>
              <a:rPr lang="en-US" sz="1200" b="0" i="0" u="none" strike="noStrike" kern="1200" baseline="0" dirty="0" smtClean="0">
                <a:solidFill>
                  <a:schemeClr val="tx1"/>
                </a:solidFill>
                <a:latin typeface="+mn-lt"/>
                <a:ea typeface="+mn-ea"/>
                <a:cs typeface="+mn-cs"/>
              </a:rPr>
              <a:t> are incremental components of a Wiener process with mean zero and variance </a:t>
            </a:r>
            <a:r>
              <a:rPr lang="en-US" sz="1200" b="0" i="0" u="none" strike="noStrike" kern="1200" baseline="0" dirty="0" err="1" smtClean="0">
                <a:solidFill>
                  <a:schemeClr val="tx1"/>
                </a:solidFill>
                <a:latin typeface="+mn-lt"/>
                <a:ea typeface="+mn-ea"/>
                <a:cs typeface="+mn-cs"/>
              </a:rPr>
              <a:t>dt</a:t>
            </a:r>
            <a:r>
              <a:rPr lang="en-US" sz="1200" b="0" i="0" u="none" strike="noStrike" kern="1200" baseline="0" dirty="0" smtClean="0">
                <a:solidFill>
                  <a:schemeClr val="tx1"/>
                </a:solidFill>
                <a:latin typeface="+mn-lt"/>
                <a:ea typeface="+mn-ea"/>
                <a:cs typeface="+mn-cs"/>
              </a:rPr>
              <a:t> , which are uncorrelated in time (Legg </a:t>
            </a:r>
            <a:r>
              <a:rPr lang="en-US" sz="1200" b="0" i="0" u="none" strike="noStrike" kern="1200" baseline="0" dirty="0" err="1" smtClean="0">
                <a:solidFill>
                  <a:schemeClr val="tx1"/>
                </a:solidFill>
                <a:latin typeface="+mn-lt"/>
                <a:ea typeface="+mn-ea"/>
                <a:cs typeface="+mn-cs"/>
              </a:rPr>
              <a:t>andRaupach</a:t>
            </a:r>
            <a:r>
              <a:rPr lang="en-US" sz="1200" b="0" i="0" u="none" strike="noStrike" kern="1200" baseline="0" dirty="0" smtClean="0">
                <a:solidFill>
                  <a:schemeClr val="tx1"/>
                </a:solidFill>
                <a:latin typeface="+mn-lt"/>
                <a:ea typeface="+mn-ea"/>
                <a:cs typeface="+mn-cs"/>
              </a:rPr>
              <a:t>, 1982)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Vertical velocity</a:t>
            </a:r>
          </a:p>
          <a:p>
            <a:r>
              <a:rPr lang="en-US" sz="1200" b="0" i="0" u="none" strike="noStrike" kern="1200" baseline="0" dirty="0" err="1" smtClean="0">
                <a:solidFill>
                  <a:schemeClr val="tx1"/>
                </a:solidFill>
                <a:latin typeface="+mn-lt"/>
                <a:ea typeface="+mn-ea"/>
                <a:cs typeface="+mn-cs"/>
              </a:rPr>
              <a:t>Dw</a:t>
            </a:r>
            <a:r>
              <a:rPr lang="en-US" sz="1200" b="0" i="0" u="none" strike="noStrike" kern="1200" baseline="0" dirty="0" smtClean="0">
                <a:solidFill>
                  <a:schemeClr val="tx1"/>
                </a:solidFill>
                <a:latin typeface="+mn-lt"/>
                <a:ea typeface="+mn-ea"/>
                <a:cs typeface="+mn-cs"/>
              </a:rPr>
              <a:t> = −w*</a:t>
            </a:r>
            <a:r>
              <a:rPr lang="en-US" sz="1200" b="0" i="0" u="none" strike="noStrike" kern="1200" baseline="0" dirty="0" err="1" smtClean="0">
                <a:solidFill>
                  <a:schemeClr val="tx1"/>
                </a:solidFill>
                <a:latin typeface="+mn-lt"/>
                <a:ea typeface="+mn-ea"/>
                <a:cs typeface="+mn-cs"/>
              </a:rPr>
              <a:t>Dt</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tauLw</a:t>
            </a:r>
            <a:r>
              <a:rPr lang="en-US" sz="1200" b="0" i="0" u="none" strike="noStrike" kern="1200" baseline="0" dirty="0" smtClean="0">
                <a:solidFill>
                  <a:schemeClr val="tx1"/>
                </a:solidFill>
                <a:latin typeface="+mn-lt"/>
                <a:ea typeface="+mn-ea"/>
                <a:cs typeface="+mn-cs"/>
              </a:rPr>
              <a:t> +DT*dsigw^2/</a:t>
            </a:r>
            <a:r>
              <a:rPr lang="en-US" sz="1200" b="0" i="0" u="none" strike="noStrike" kern="1200" baseline="0" dirty="0" err="1" smtClean="0">
                <a:solidFill>
                  <a:schemeClr val="tx1"/>
                </a:solidFill>
                <a:latin typeface="+mn-lt"/>
                <a:ea typeface="+mn-ea"/>
                <a:cs typeface="+mn-cs"/>
              </a:rPr>
              <a:t>dz</a:t>
            </a:r>
            <a:r>
              <a:rPr lang="en-US" sz="1200" b="0" i="0" u="none" strike="noStrike" kern="1200" baseline="0" dirty="0" smtClean="0">
                <a:solidFill>
                  <a:schemeClr val="tx1"/>
                </a:solidFill>
                <a:latin typeface="+mn-lt"/>
                <a:ea typeface="+mn-ea"/>
                <a:cs typeface="+mn-cs"/>
              </a:rPr>
              <a:t> + (1/</a:t>
            </a:r>
            <a:r>
              <a:rPr lang="en-US" sz="1200" b="0" i="0" u="none" strike="noStrike" kern="1200" baseline="0" dirty="0" err="1" smtClean="0">
                <a:solidFill>
                  <a:schemeClr val="tx1"/>
                </a:solidFill>
                <a:latin typeface="+mn-lt"/>
                <a:ea typeface="+mn-ea"/>
                <a:cs typeface="+mn-cs"/>
              </a:rPr>
              <a:t>po</a:t>
            </a:r>
            <a:r>
              <a:rPr lang="en-US" sz="1200" b="0" i="0" u="none" strike="noStrike" kern="1200" baseline="0" dirty="0" smtClean="0">
                <a:solidFill>
                  <a:schemeClr val="tx1"/>
                </a:solidFill>
                <a:latin typeface="+mn-lt"/>
                <a:ea typeface="+mn-ea"/>
                <a:cs typeface="+mn-cs"/>
              </a:rPr>
              <a:t>)(sigw^2 </a:t>
            </a:r>
            <a:r>
              <a:rPr lang="en-US" sz="1200" b="0" i="0" u="none" strike="noStrike" kern="1200" baseline="0" dirty="0" err="1" smtClean="0">
                <a:solidFill>
                  <a:schemeClr val="tx1"/>
                </a:solidFill>
                <a:latin typeface="+mn-lt"/>
                <a:ea typeface="+mn-ea"/>
                <a:cs typeface="+mn-cs"/>
              </a:rPr>
              <a:t>dpo</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dz</a:t>
            </a:r>
            <a:r>
              <a:rPr lang="en-US" sz="1200" b="0" i="0" u="none" strike="noStrike" kern="1200" baseline="0" dirty="0" smtClean="0">
                <a:solidFill>
                  <a:schemeClr val="tx1"/>
                </a:solidFill>
                <a:latin typeface="+mn-lt"/>
                <a:ea typeface="+mn-ea"/>
                <a:cs typeface="+mn-cs"/>
              </a:rPr>
              <a:t> )DT +</a:t>
            </a:r>
            <a:r>
              <a:rPr lang="en-US" sz="1200" b="0" i="0" u="none" strike="noStrike" kern="1200" baseline="0" dirty="0" err="1" smtClean="0">
                <a:solidFill>
                  <a:schemeClr val="tx1"/>
                </a:solidFill>
                <a:latin typeface="+mn-lt"/>
                <a:ea typeface="+mn-ea"/>
                <a:cs typeface="+mn-cs"/>
              </a:rPr>
              <a:t>sqrt</a:t>
            </a:r>
            <a:r>
              <a:rPr lang="en-US" sz="1200" b="0" i="0" u="none" strike="noStrike" kern="1200" baseline="0" dirty="0" smtClean="0">
                <a:solidFill>
                  <a:schemeClr val="tx1"/>
                </a:solidFill>
                <a:latin typeface="+mn-lt"/>
                <a:ea typeface="+mn-ea"/>
                <a:cs typeface="+mn-cs"/>
              </a:rPr>
              <a:t>(2/</a:t>
            </a:r>
            <a:r>
              <a:rPr lang="en-US" sz="1200" b="0" i="0" u="none" strike="noStrike" kern="1200" baseline="0" dirty="0" err="1" smtClean="0">
                <a:solidFill>
                  <a:schemeClr val="tx1"/>
                </a:solidFill>
                <a:latin typeface="+mn-lt"/>
                <a:ea typeface="+mn-ea"/>
                <a:cs typeface="+mn-cs"/>
              </a:rPr>
              <a:t>tauLw</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dW</a:t>
            </a:r>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7</a:t>
            </a:fld>
            <a:endParaRPr lang="ru-RU"/>
          </a:p>
        </p:txBody>
      </p:sp>
    </p:spTree>
    <p:extLst>
      <p:ext uri="{BB962C8B-B14F-4D97-AF65-F5344CB8AC3E}">
        <p14:creationId xmlns:p14="http://schemas.microsoft.com/office/powerpoint/2010/main" val="586013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9</a:t>
            </a:fld>
            <a:endParaRPr lang="ru-RU"/>
          </a:p>
        </p:txBody>
      </p:sp>
    </p:spTree>
    <p:extLst>
      <p:ext uri="{BB962C8B-B14F-4D97-AF65-F5344CB8AC3E}">
        <p14:creationId xmlns:p14="http://schemas.microsoft.com/office/powerpoint/2010/main" val="1000318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11</a:t>
            </a:fld>
            <a:endParaRPr lang="ru-RU"/>
          </a:p>
        </p:txBody>
      </p:sp>
    </p:spTree>
    <p:extLst>
      <p:ext uri="{BB962C8B-B14F-4D97-AF65-F5344CB8AC3E}">
        <p14:creationId xmlns:p14="http://schemas.microsoft.com/office/powerpoint/2010/main" val="1301642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C68ACE3-B51E-44CB-8292-94D05F342FC4}" type="slidenum">
              <a:rPr lang="ru-RU" smtClean="0"/>
              <a:t>13</a:t>
            </a:fld>
            <a:endParaRPr lang="ru-RU"/>
          </a:p>
        </p:txBody>
      </p:sp>
    </p:spTree>
    <p:extLst>
      <p:ext uri="{BB962C8B-B14F-4D97-AF65-F5344CB8AC3E}">
        <p14:creationId xmlns:p14="http://schemas.microsoft.com/office/powerpoint/2010/main" val="3791901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7BD144D-2F17-4866-9A6A-574037953C6F}" type="datetime1">
              <a:rPr lang="ru-RU" smtClean="0"/>
              <a:t>24.04.2025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3A9116-0FA2-4DBF-AA41-0C4638D3F7CD}" type="slidenum">
              <a:rPr lang="ru-RU" smtClean="0"/>
              <a:t>‹#›</a:t>
            </a:fld>
            <a:endParaRPr lang="ru-RU"/>
          </a:p>
        </p:txBody>
      </p:sp>
    </p:spTree>
    <p:extLst>
      <p:ext uri="{BB962C8B-B14F-4D97-AF65-F5344CB8AC3E}">
        <p14:creationId xmlns:p14="http://schemas.microsoft.com/office/powerpoint/2010/main" val="338389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2CBF163-C6ED-4FB8-B9F8-EAB716DB1B51}" type="datetime1">
              <a:rPr lang="ru-RU" smtClean="0"/>
              <a:t>24.04.2025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3A9116-0FA2-4DBF-AA41-0C4638D3F7CD}" type="slidenum">
              <a:rPr lang="ru-RU" smtClean="0"/>
              <a:t>‹#›</a:t>
            </a:fld>
            <a:endParaRPr lang="ru-RU"/>
          </a:p>
        </p:txBody>
      </p:sp>
    </p:spTree>
    <p:extLst>
      <p:ext uri="{BB962C8B-B14F-4D97-AF65-F5344CB8AC3E}">
        <p14:creationId xmlns:p14="http://schemas.microsoft.com/office/powerpoint/2010/main" val="3748172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EADFC7-EE9F-4854-9130-B18BF78856E7}" type="datetime1">
              <a:rPr lang="ru-RU" smtClean="0"/>
              <a:t>24.04.2025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3A9116-0FA2-4DBF-AA41-0C4638D3F7CD}" type="slidenum">
              <a:rPr lang="ru-RU" smtClean="0"/>
              <a:t>‹#›</a:t>
            </a:fld>
            <a:endParaRPr lang="ru-RU"/>
          </a:p>
        </p:txBody>
      </p:sp>
    </p:spTree>
    <p:extLst>
      <p:ext uri="{BB962C8B-B14F-4D97-AF65-F5344CB8AC3E}">
        <p14:creationId xmlns:p14="http://schemas.microsoft.com/office/powerpoint/2010/main" val="3218324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smtClean="0"/>
              <a:t>Образец заголовка</a:t>
            </a:r>
            <a:endParaRPr lang="uk-UA"/>
          </a:p>
        </p:txBody>
      </p:sp>
      <p:sp>
        <p:nvSpPr>
          <p:cNvPr id="3" name="Таблица 2"/>
          <p:cNvSpPr>
            <a:spLocks noGrp="1"/>
          </p:cNvSpPr>
          <p:nvPr>
            <p:ph type="tbl" idx="1"/>
          </p:nvPr>
        </p:nvSpPr>
        <p:spPr>
          <a:xfrm>
            <a:off x="609600" y="1600201"/>
            <a:ext cx="10972800" cy="4525963"/>
          </a:xfrm>
        </p:spPr>
        <p:txBody>
          <a:bodyPr/>
          <a:lstStyle/>
          <a:p>
            <a:pPr lvl="0"/>
            <a:endParaRPr lang="uk-UA" noProof="0" smtClean="0"/>
          </a:p>
        </p:txBody>
      </p:sp>
      <p:sp>
        <p:nvSpPr>
          <p:cNvPr id="4" name="Rectangle 4"/>
          <p:cNvSpPr>
            <a:spLocks noGrp="1" noChangeArrowheads="1"/>
          </p:cNvSpPr>
          <p:nvPr>
            <p:ph type="dt" sz="half" idx="10"/>
          </p:nvPr>
        </p:nvSpPr>
        <p:spPr>
          <a:ln/>
        </p:spPr>
        <p:txBody>
          <a:bodyPr/>
          <a:lstStyle>
            <a:lvl1pPr>
              <a:defRPr/>
            </a:lvl1pPr>
          </a:lstStyle>
          <a:p>
            <a:pPr>
              <a:defRPr/>
            </a:pPr>
            <a:fld id="{CAB4EB39-51B0-4D8A-8F24-7AE20B854589}" type="datetime1">
              <a:rPr lang="ru-RU" smtClean="0"/>
              <a:t>24.04.2025</a:t>
            </a:fld>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B3CCA30-DF18-4530-AA99-D7F46476CCC0}" type="slidenum">
              <a:rPr lang="ru-RU"/>
              <a:pPr>
                <a:defRPr/>
              </a:pPr>
              <a:t>‹#›</a:t>
            </a:fld>
            <a:endParaRPr lang="ru-RU"/>
          </a:p>
        </p:txBody>
      </p:sp>
    </p:spTree>
    <p:extLst>
      <p:ext uri="{BB962C8B-B14F-4D97-AF65-F5344CB8AC3E}">
        <p14:creationId xmlns:p14="http://schemas.microsoft.com/office/powerpoint/2010/main" val="2640520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FE2E097-4A6D-4C01-9488-125B250D2B71}" type="datetime1">
              <a:rPr lang="ru-RU" smtClean="0">
                <a:solidFill>
                  <a:prstClr val="black">
                    <a:tint val="75000"/>
                  </a:prstClr>
                </a:solidFill>
              </a:rPr>
              <a:pPr/>
              <a:t>24.04.2025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en-US" smtClean="0">
                <a:solidFill>
                  <a:prstClr val="black">
                    <a:tint val="75000"/>
                  </a:prstClr>
                </a:solidFill>
              </a:rPr>
              <a:t>EGU General Assembly 2022</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63614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0C669F8-F729-410F-B251-496E4675D36F}" type="datetime1">
              <a:rPr lang="ru-RU" smtClean="0">
                <a:solidFill>
                  <a:prstClr val="black">
                    <a:tint val="75000"/>
                  </a:prstClr>
                </a:solidFill>
              </a:rPr>
              <a:pPr/>
              <a:t>24.04.2025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en-US" smtClean="0">
                <a:solidFill>
                  <a:prstClr val="black">
                    <a:tint val="75000"/>
                  </a:prstClr>
                </a:solidFill>
              </a:rPr>
              <a:t>EGU General Assembly 2022</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6943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672F564-DCC1-4468-9F37-2AC84DC2C81A}" type="datetime1">
              <a:rPr lang="ru-RU" smtClean="0">
                <a:solidFill>
                  <a:prstClr val="black">
                    <a:tint val="75000"/>
                  </a:prstClr>
                </a:solidFill>
              </a:rPr>
              <a:pPr/>
              <a:t>24.04.2025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en-US" smtClean="0">
                <a:solidFill>
                  <a:prstClr val="black">
                    <a:tint val="75000"/>
                  </a:prstClr>
                </a:solidFill>
              </a:rPr>
              <a:t>EGU General Assembly 2022</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65539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5859196-40A4-499A-81B7-197EB578E2F5}" type="datetime1">
              <a:rPr lang="ru-RU" smtClean="0">
                <a:solidFill>
                  <a:prstClr val="black">
                    <a:tint val="75000"/>
                  </a:prstClr>
                </a:solidFill>
              </a:rPr>
              <a:pPr/>
              <a:t>24.04.2025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en-US" smtClean="0">
                <a:solidFill>
                  <a:prstClr val="black">
                    <a:tint val="75000"/>
                  </a:prstClr>
                </a:solidFill>
              </a:rPr>
              <a:t>EGU General Assembly 2022</a:t>
            </a: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3542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3159AB3-95B8-497B-BD5D-D4C52654CBCB}" type="datetime1">
              <a:rPr lang="ru-RU" smtClean="0">
                <a:solidFill>
                  <a:prstClr val="black">
                    <a:tint val="75000"/>
                  </a:prstClr>
                </a:solidFill>
              </a:rPr>
              <a:pPr/>
              <a:t>24.04.2025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r>
              <a:rPr lang="en-US" smtClean="0">
                <a:solidFill>
                  <a:prstClr val="black">
                    <a:tint val="75000"/>
                  </a:prstClr>
                </a:solidFill>
              </a:rPr>
              <a:t>EGU General Assembly 2022</a:t>
            </a:r>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60820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45B5A0C-1BDC-47F4-B63B-D04D4303CF49}" type="datetime1">
              <a:rPr lang="ru-RU" smtClean="0">
                <a:solidFill>
                  <a:prstClr val="black">
                    <a:tint val="75000"/>
                  </a:prstClr>
                </a:solidFill>
              </a:rPr>
              <a:pPr/>
              <a:t>24.04.2025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r>
              <a:rPr lang="en-US" smtClean="0">
                <a:solidFill>
                  <a:prstClr val="black">
                    <a:tint val="75000"/>
                  </a:prstClr>
                </a:solidFill>
              </a:rPr>
              <a:t>EGU General Assembly 2022</a:t>
            </a:r>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211728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964D3B4-06EA-4621-A899-020F0AE17B1B}" type="datetime1">
              <a:rPr lang="ru-RU" smtClean="0">
                <a:solidFill>
                  <a:prstClr val="black">
                    <a:tint val="75000"/>
                  </a:prstClr>
                </a:solidFill>
              </a:rPr>
              <a:pPr/>
              <a:t>24.04.2025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r>
              <a:rPr lang="en-US" smtClean="0">
                <a:solidFill>
                  <a:prstClr val="black">
                    <a:tint val="75000"/>
                  </a:prstClr>
                </a:solidFill>
              </a:rPr>
              <a:t>EGU General Assembly 2022</a:t>
            </a:r>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973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8E5E279-531B-4B74-AC8E-AB20DDBFB8A9}" type="datetime1">
              <a:rPr lang="ru-RU" smtClean="0"/>
              <a:t>24.04.2025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3A9116-0FA2-4DBF-AA41-0C4638D3F7CD}" type="slidenum">
              <a:rPr lang="ru-RU" smtClean="0"/>
              <a:t>‹#›</a:t>
            </a:fld>
            <a:endParaRPr lang="ru-RU"/>
          </a:p>
        </p:txBody>
      </p:sp>
    </p:spTree>
    <p:extLst>
      <p:ext uri="{BB962C8B-B14F-4D97-AF65-F5344CB8AC3E}">
        <p14:creationId xmlns:p14="http://schemas.microsoft.com/office/powerpoint/2010/main" val="286674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798ED75-E77F-4691-8DB1-13CF9FD4413B}" type="datetime1">
              <a:rPr lang="ru-RU" smtClean="0">
                <a:solidFill>
                  <a:prstClr val="black">
                    <a:tint val="75000"/>
                  </a:prstClr>
                </a:solidFill>
              </a:rPr>
              <a:pPr/>
              <a:t>24.04.2025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en-US" smtClean="0">
                <a:solidFill>
                  <a:prstClr val="black">
                    <a:tint val="75000"/>
                  </a:prstClr>
                </a:solidFill>
              </a:rPr>
              <a:t>EGU General Assembly 2022</a:t>
            </a: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4399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841AD55-D48E-4B35-9D36-7A8376A29EAB}" type="datetime1">
              <a:rPr lang="ru-RU" smtClean="0">
                <a:solidFill>
                  <a:prstClr val="black">
                    <a:tint val="75000"/>
                  </a:prstClr>
                </a:solidFill>
              </a:rPr>
              <a:pPr/>
              <a:t>24.04.2025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en-US" smtClean="0">
                <a:solidFill>
                  <a:prstClr val="black">
                    <a:tint val="75000"/>
                  </a:prstClr>
                </a:solidFill>
              </a:rPr>
              <a:t>EGU General Assembly 2022</a:t>
            </a: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7028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FCFE8EC-8214-4EB9-862C-E167E3E406BB}" type="datetime1">
              <a:rPr lang="ru-RU" smtClean="0">
                <a:solidFill>
                  <a:prstClr val="black">
                    <a:tint val="75000"/>
                  </a:prstClr>
                </a:solidFill>
              </a:rPr>
              <a:pPr/>
              <a:t>24.04.2025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en-US" smtClean="0">
                <a:solidFill>
                  <a:prstClr val="black">
                    <a:tint val="75000"/>
                  </a:prstClr>
                </a:solidFill>
              </a:rPr>
              <a:t>EGU General Assembly 2022</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062609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62ED82D-4866-4F00-94A7-A9921F2A85F7}" type="datetime1">
              <a:rPr lang="ru-RU" smtClean="0">
                <a:solidFill>
                  <a:prstClr val="black">
                    <a:tint val="75000"/>
                  </a:prstClr>
                </a:solidFill>
              </a:rPr>
              <a:pPr/>
              <a:t>24.04.2025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en-US" smtClean="0">
                <a:solidFill>
                  <a:prstClr val="black">
                    <a:tint val="75000"/>
                  </a:prstClr>
                </a:solidFill>
              </a:rPr>
              <a:t>EGU General Assembly 2022</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6908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26"/>
          <p:cNvSpPr txBox="1">
            <a:spLocks noGrp="1"/>
          </p:cNvSpPr>
          <p:nvPr>
            <p:ph type="title"/>
          </p:nvPr>
        </p:nvSpPr>
        <p:spPr>
          <a:xfrm>
            <a:off x="797467" y="2869796"/>
            <a:ext cx="10962800" cy="1118400"/>
          </a:xfrm>
          <a:prstGeom prst="rect">
            <a:avLst/>
          </a:prstGeom>
          <a:noFill/>
          <a:ln>
            <a:noFill/>
          </a:ln>
        </p:spPr>
        <p:txBody>
          <a:bodyPr spcFirstLastPara="1" wrap="square" lIns="91425" tIns="91425" rIns="91425" bIns="91425" anchor="ctr" anchorCtr="0">
            <a:noAutofit/>
          </a:bodyPr>
          <a:lstStyle>
            <a:lvl1pPr lvl="0" algn="l">
              <a:spcBef>
                <a:spcPts val="0"/>
              </a:spcBef>
              <a:spcAft>
                <a:spcPts val="0"/>
              </a:spcAft>
              <a:buClr>
                <a:schemeClr val="lt1"/>
              </a:buClr>
              <a:buSzPts val="4200"/>
              <a:buNone/>
              <a:defRPr sz="5600">
                <a:solidFill>
                  <a:schemeClr val="lt1"/>
                </a:solidFill>
              </a:defRPr>
            </a:lvl1pPr>
            <a:lvl2pPr lvl="1" algn="l">
              <a:spcBef>
                <a:spcPts val="0"/>
              </a:spcBef>
              <a:spcAft>
                <a:spcPts val="0"/>
              </a:spcAft>
              <a:buClr>
                <a:schemeClr val="lt1"/>
              </a:buClr>
              <a:buSzPts val="4200"/>
              <a:buNone/>
              <a:defRPr sz="5600">
                <a:solidFill>
                  <a:schemeClr val="lt1"/>
                </a:solidFill>
              </a:defRPr>
            </a:lvl2pPr>
            <a:lvl3pPr lvl="2" algn="l">
              <a:spcBef>
                <a:spcPts val="0"/>
              </a:spcBef>
              <a:spcAft>
                <a:spcPts val="0"/>
              </a:spcAft>
              <a:buClr>
                <a:schemeClr val="lt1"/>
              </a:buClr>
              <a:buSzPts val="4200"/>
              <a:buNone/>
              <a:defRPr sz="5600">
                <a:solidFill>
                  <a:schemeClr val="lt1"/>
                </a:solidFill>
              </a:defRPr>
            </a:lvl3pPr>
            <a:lvl4pPr lvl="3" algn="l">
              <a:spcBef>
                <a:spcPts val="0"/>
              </a:spcBef>
              <a:spcAft>
                <a:spcPts val="0"/>
              </a:spcAft>
              <a:buClr>
                <a:schemeClr val="lt1"/>
              </a:buClr>
              <a:buSzPts val="4200"/>
              <a:buNone/>
              <a:defRPr sz="5600">
                <a:solidFill>
                  <a:schemeClr val="lt1"/>
                </a:solidFill>
              </a:defRPr>
            </a:lvl4pPr>
            <a:lvl5pPr lvl="4" algn="l">
              <a:spcBef>
                <a:spcPts val="0"/>
              </a:spcBef>
              <a:spcAft>
                <a:spcPts val="0"/>
              </a:spcAft>
              <a:buClr>
                <a:schemeClr val="lt1"/>
              </a:buClr>
              <a:buSzPts val="4200"/>
              <a:buNone/>
              <a:defRPr sz="5600">
                <a:solidFill>
                  <a:schemeClr val="lt1"/>
                </a:solidFill>
              </a:defRPr>
            </a:lvl5pPr>
            <a:lvl6pPr lvl="5" algn="l">
              <a:lnSpc>
                <a:spcPct val="100000"/>
              </a:lnSpc>
              <a:spcBef>
                <a:spcPts val="0"/>
              </a:spcBef>
              <a:spcAft>
                <a:spcPts val="0"/>
              </a:spcAft>
              <a:buClr>
                <a:schemeClr val="lt1"/>
              </a:buClr>
              <a:buSzPts val="4200"/>
              <a:buNone/>
              <a:defRPr sz="5600">
                <a:solidFill>
                  <a:schemeClr val="lt1"/>
                </a:solidFill>
              </a:defRPr>
            </a:lvl6pPr>
            <a:lvl7pPr lvl="6" algn="l">
              <a:lnSpc>
                <a:spcPct val="100000"/>
              </a:lnSpc>
              <a:spcBef>
                <a:spcPts val="0"/>
              </a:spcBef>
              <a:spcAft>
                <a:spcPts val="0"/>
              </a:spcAft>
              <a:buClr>
                <a:schemeClr val="lt1"/>
              </a:buClr>
              <a:buSzPts val="4200"/>
              <a:buNone/>
              <a:defRPr sz="5600">
                <a:solidFill>
                  <a:schemeClr val="lt1"/>
                </a:solidFill>
              </a:defRPr>
            </a:lvl7pPr>
            <a:lvl8pPr lvl="7" algn="l">
              <a:lnSpc>
                <a:spcPct val="100000"/>
              </a:lnSpc>
              <a:spcBef>
                <a:spcPts val="0"/>
              </a:spcBef>
              <a:spcAft>
                <a:spcPts val="0"/>
              </a:spcAft>
              <a:buClr>
                <a:schemeClr val="lt1"/>
              </a:buClr>
              <a:buSzPts val="4200"/>
              <a:buNone/>
              <a:defRPr sz="5600">
                <a:solidFill>
                  <a:schemeClr val="lt1"/>
                </a:solidFill>
              </a:defRPr>
            </a:lvl8pPr>
            <a:lvl9pPr lvl="8" algn="l">
              <a:lnSpc>
                <a:spcPct val="100000"/>
              </a:lnSpc>
              <a:spcBef>
                <a:spcPts val="0"/>
              </a:spcBef>
              <a:spcAft>
                <a:spcPts val="0"/>
              </a:spcAft>
              <a:buClr>
                <a:schemeClr val="lt1"/>
              </a:buClr>
              <a:buSzPts val="4200"/>
              <a:buNone/>
              <a:defRPr sz="5600">
                <a:solidFill>
                  <a:schemeClr val="lt1"/>
                </a:solidFill>
              </a:defRPr>
            </a:lvl9pPr>
          </a:lstStyle>
          <a:p>
            <a:endParaRPr/>
          </a:p>
        </p:txBody>
      </p:sp>
      <p:sp>
        <p:nvSpPr>
          <p:cNvPr id="31" name="Google Shape;31;p26"/>
          <p:cNvSpPr txBox="1">
            <a:spLocks noGrp="1"/>
          </p:cNvSpPr>
          <p:nvPr>
            <p:ph type="sldNum" idx="12"/>
          </p:nvPr>
        </p:nvSpPr>
        <p:spPr>
          <a:xfrm>
            <a:off x="11279717" y="6201834"/>
            <a:ext cx="732367" cy="524933"/>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FFFFFF"/>
              </a:buClr>
              <a:buSzPts val="1000"/>
              <a:buFont typeface="Roboto"/>
              <a:buNone/>
              <a:defRPr sz="1333" b="0" i="0" u="none">
                <a:solidFill>
                  <a:srgbClr val="FFFFFF"/>
                </a:solidFill>
                <a:latin typeface="Roboto"/>
                <a:ea typeface="Roboto"/>
                <a:cs typeface="Roboto"/>
                <a:sym typeface="Roboto"/>
              </a:defRPr>
            </a:lvl1pPr>
            <a:lvl2pPr marL="0" marR="0" lvl="1" indent="0" algn="r">
              <a:lnSpc>
                <a:spcPct val="100000"/>
              </a:lnSpc>
              <a:spcBef>
                <a:spcPts val="0"/>
              </a:spcBef>
              <a:spcAft>
                <a:spcPts val="0"/>
              </a:spcAft>
              <a:buClr>
                <a:srgbClr val="FFFFFF"/>
              </a:buClr>
              <a:buSzPts val="1000"/>
              <a:buFont typeface="Roboto"/>
              <a:buNone/>
              <a:defRPr sz="1333" b="0" i="0" u="none">
                <a:solidFill>
                  <a:srgbClr val="FFFFFF"/>
                </a:solidFill>
                <a:latin typeface="Roboto"/>
                <a:ea typeface="Roboto"/>
                <a:cs typeface="Roboto"/>
                <a:sym typeface="Roboto"/>
              </a:defRPr>
            </a:lvl2pPr>
            <a:lvl3pPr marL="0" marR="0" lvl="2" indent="0" algn="r">
              <a:lnSpc>
                <a:spcPct val="100000"/>
              </a:lnSpc>
              <a:spcBef>
                <a:spcPts val="0"/>
              </a:spcBef>
              <a:spcAft>
                <a:spcPts val="0"/>
              </a:spcAft>
              <a:buClr>
                <a:srgbClr val="FFFFFF"/>
              </a:buClr>
              <a:buSzPts val="1000"/>
              <a:buFont typeface="Roboto"/>
              <a:buNone/>
              <a:defRPr sz="1333" b="0" i="0" u="none">
                <a:solidFill>
                  <a:srgbClr val="FFFFFF"/>
                </a:solidFill>
                <a:latin typeface="Roboto"/>
                <a:ea typeface="Roboto"/>
                <a:cs typeface="Roboto"/>
                <a:sym typeface="Roboto"/>
              </a:defRPr>
            </a:lvl3pPr>
            <a:lvl4pPr marL="0" marR="0" lvl="3" indent="0" algn="r">
              <a:lnSpc>
                <a:spcPct val="100000"/>
              </a:lnSpc>
              <a:spcBef>
                <a:spcPts val="0"/>
              </a:spcBef>
              <a:spcAft>
                <a:spcPts val="0"/>
              </a:spcAft>
              <a:buClr>
                <a:srgbClr val="FFFFFF"/>
              </a:buClr>
              <a:buSzPts val="1000"/>
              <a:buFont typeface="Roboto"/>
              <a:buNone/>
              <a:defRPr sz="1333" b="0" i="0" u="none">
                <a:solidFill>
                  <a:srgbClr val="FFFFFF"/>
                </a:solidFill>
                <a:latin typeface="Roboto"/>
                <a:ea typeface="Roboto"/>
                <a:cs typeface="Roboto"/>
                <a:sym typeface="Roboto"/>
              </a:defRPr>
            </a:lvl4pPr>
            <a:lvl5pPr marL="0" marR="0" lvl="4" indent="0" algn="r">
              <a:lnSpc>
                <a:spcPct val="100000"/>
              </a:lnSpc>
              <a:spcBef>
                <a:spcPts val="0"/>
              </a:spcBef>
              <a:spcAft>
                <a:spcPts val="0"/>
              </a:spcAft>
              <a:buClr>
                <a:srgbClr val="FFFFFF"/>
              </a:buClr>
              <a:buSzPts val="1000"/>
              <a:buFont typeface="Roboto"/>
              <a:buNone/>
              <a:defRPr sz="1333" b="0" i="0" u="none">
                <a:solidFill>
                  <a:srgbClr val="FFFFFF"/>
                </a:solidFill>
                <a:latin typeface="Roboto"/>
                <a:ea typeface="Roboto"/>
                <a:cs typeface="Roboto"/>
                <a:sym typeface="Roboto"/>
              </a:defRPr>
            </a:lvl5pPr>
            <a:lvl6pPr marL="0" marR="0" lvl="5" indent="0" algn="r">
              <a:lnSpc>
                <a:spcPct val="100000"/>
              </a:lnSpc>
              <a:spcBef>
                <a:spcPts val="0"/>
              </a:spcBef>
              <a:spcAft>
                <a:spcPts val="0"/>
              </a:spcAft>
              <a:buClr>
                <a:srgbClr val="FFFFFF"/>
              </a:buClr>
              <a:buSzPts val="1000"/>
              <a:buFont typeface="Roboto"/>
              <a:buNone/>
              <a:defRPr sz="1333" b="0" i="0" u="none">
                <a:solidFill>
                  <a:srgbClr val="FFFFFF"/>
                </a:solidFill>
                <a:latin typeface="Roboto"/>
                <a:ea typeface="Roboto"/>
                <a:cs typeface="Roboto"/>
                <a:sym typeface="Roboto"/>
              </a:defRPr>
            </a:lvl6pPr>
            <a:lvl7pPr marL="0" marR="0" lvl="6" indent="0" algn="r">
              <a:lnSpc>
                <a:spcPct val="100000"/>
              </a:lnSpc>
              <a:spcBef>
                <a:spcPts val="0"/>
              </a:spcBef>
              <a:spcAft>
                <a:spcPts val="0"/>
              </a:spcAft>
              <a:buClr>
                <a:srgbClr val="FFFFFF"/>
              </a:buClr>
              <a:buSzPts val="1000"/>
              <a:buFont typeface="Roboto"/>
              <a:buNone/>
              <a:defRPr sz="1333" b="0" i="0" u="none">
                <a:solidFill>
                  <a:srgbClr val="FFFFFF"/>
                </a:solidFill>
                <a:latin typeface="Roboto"/>
                <a:ea typeface="Roboto"/>
                <a:cs typeface="Roboto"/>
                <a:sym typeface="Roboto"/>
              </a:defRPr>
            </a:lvl7pPr>
            <a:lvl8pPr marL="0" marR="0" lvl="7" indent="0" algn="r">
              <a:lnSpc>
                <a:spcPct val="100000"/>
              </a:lnSpc>
              <a:spcBef>
                <a:spcPts val="0"/>
              </a:spcBef>
              <a:spcAft>
                <a:spcPts val="0"/>
              </a:spcAft>
              <a:buClr>
                <a:srgbClr val="FFFFFF"/>
              </a:buClr>
              <a:buSzPts val="1000"/>
              <a:buFont typeface="Roboto"/>
              <a:buNone/>
              <a:defRPr sz="1333" b="0" i="0" u="none">
                <a:solidFill>
                  <a:srgbClr val="FFFFFF"/>
                </a:solidFill>
                <a:latin typeface="Roboto"/>
                <a:ea typeface="Roboto"/>
                <a:cs typeface="Roboto"/>
                <a:sym typeface="Roboto"/>
              </a:defRPr>
            </a:lvl8pPr>
            <a:lvl9pPr marL="0" marR="0" lvl="8" indent="0" algn="r">
              <a:lnSpc>
                <a:spcPct val="100000"/>
              </a:lnSpc>
              <a:spcBef>
                <a:spcPts val="0"/>
              </a:spcBef>
              <a:spcAft>
                <a:spcPts val="0"/>
              </a:spcAft>
              <a:buClr>
                <a:srgbClr val="FFFFFF"/>
              </a:buClr>
              <a:buSzPts val="1000"/>
              <a:buFont typeface="Roboto"/>
              <a:buNone/>
              <a:defRPr sz="1333" b="0" i="0" u="none">
                <a:solidFill>
                  <a:srgbClr val="FFFFFF"/>
                </a:solidFill>
                <a:latin typeface="Roboto"/>
                <a:ea typeface="Roboto"/>
                <a:cs typeface="Roboto"/>
                <a:sym typeface="Robo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84762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9832370-3513-413B-811B-04E41D64C669}" type="datetime1">
              <a:rPr lang="ru-RU" smtClean="0"/>
              <a:t>24.04.2025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3A9116-0FA2-4DBF-AA41-0C4638D3F7CD}" type="slidenum">
              <a:rPr lang="ru-RU" smtClean="0"/>
              <a:t>‹#›</a:t>
            </a:fld>
            <a:endParaRPr lang="ru-RU"/>
          </a:p>
        </p:txBody>
      </p:sp>
    </p:spTree>
    <p:extLst>
      <p:ext uri="{BB962C8B-B14F-4D97-AF65-F5344CB8AC3E}">
        <p14:creationId xmlns:p14="http://schemas.microsoft.com/office/powerpoint/2010/main" val="420910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E52BDB7-E3B4-42D5-AA1F-5FAB8D410DBC}" type="datetime1">
              <a:rPr lang="ru-RU" smtClean="0"/>
              <a:t>24.04.2025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3A9116-0FA2-4DBF-AA41-0C4638D3F7CD}" type="slidenum">
              <a:rPr lang="ru-RU" smtClean="0"/>
              <a:t>‹#›</a:t>
            </a:fld>
            <a:endParaRPr lang="ru-RU"/>
          </a:p>
        </p:txBody>
      </p:sp>
    </p:spTree>
    <p:extLst>
      <p:ext uri="{BB962C8B-B14F-4D97-AF65-F5344CB8AC3E}">
        <p14:creationId xmlns:p14="http://schemas.microsoft.com/office/powerpoint/2010/main" val="3332922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A35A8BD-376B-496F-8E3D-DCD691064BA6}" type="datetime1">
              <a:rPr lang="ru-RU" smtClean="0"/>
              <a:t>24.04.2025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53A9116-0FA2-4DBF-AA41-0C4638D3F7CD}" type="slidenum">
              <a:rPr lang="ru-RU" smtClean="0"/>
              <a:t>‹#›</a:t>
            </a:fld>
            <a:endParaRPr lang="ru-RU"/>
          </a:p>
        </p:txBody>
      </p:sp>
    </p:spTree>
    <p:extLst>
      <p:ext uri="{BB962C8B-B14F-4D97-AF65-F5344CB8AC3E}">
        <p14:creationId xmlns:p14="http://schemas.microsoft.com/office/powerpoint/2010/main" val="2812289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33DAE6D-90A7-4878-B664-A320D541B611}" type="datetime1">
              <a:rPr lang="ru-RU" smtClean="0"/>
              <a:t>24.04.2025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53A9116-0FA2-4DBF-AA41-0C4638D3F7CD}" type="slidenum">
              <a:rPr lang="ru-RU" smtClean="0"/>
              <a:t>‹#›</a:t>
            </a:fld>
            <a:endParaRPr lang="ru-RU"/>
          </a:p>
        </p:txBody>
      </p:sp>
    </p:spTree>
    <p:extLst>
      <p:ext uri="{BB962C8B-B14F-4D97-AF65-F5344CB8AC3E}">
        <p14:creationId xmlns:p14="http://schemas.microsoft.com/office/powerpoint/2010/main" val="352429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6681F0-5527-4F34-8899-BDCFE9898835}" type="datetime1">
              <a:rPr lang="ru-RU" smtClean="0"/>
              <a:t>24.04.2025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53A9116-0FA2-4DBF-AA41-0C4638D3F7CD}" type="slidenum">
              <a:rPr lang="ru-RU" smtClean="0"/>
              <a:t>‹#›</a:t>
            </a:fld>
            <a:endParaRPr lang="ru-RU"/>
          </a:p>
        </p:txBody>
      </p:sp>
    </p:spTree>
    <p:extLst>
      <p:ext uri="{BB962C8B-B14F-4D97-AF65-F5344CB8AC3E}">
        <p14:creationId xmlns:p14="http://schemas.microsoft.com/office/powerpoint/2010/main" val="8407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19B5588-925A-466F-AFAE-EE0360627026}" type="datetime1">
              <a:rPr lang="ru-RU" smtClean="0"/>
              <a:t>24.04.2025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3A9116-0FA2-4DBF-AA41-0C4638D3F7CD}" type="slidenum">
              <a:rPr lang="ru-RU" smtClean="0"/>
              <a:t>‹#›</a:t>
            </a:fld>
            <a:endParaRPr lang="ru-RU"/>
          </a:p>
        </p:txBody>
      </p:sp>
    </p:spTree>
    <p:extLst>
      <p:ext uri="{BB962C8B-B14F-4D97-AF65-F5344CB8AC3E}">
        <p14:creationId xmlns:p14="http://schemas.microsoft.com/office/powerpoint/2010/main" val="148580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8ECF23C-178D-4181-BD61-89EA2E608029}" type="datetime1">
              <a:rPr lang="ru-RU" smtClean="0"/>
              <a:t>24.04.2025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3A9116-0FA2-4DBF-AA41-0C4638D3F7CD}" type="slidenum">
              <a:rPr lang="ru-RU" smtClean="0"/>
              <a:t>‹#›</a:t>
            </a:fld>
            <a:endParaRPr lang="ru-RU"/>
          </a:p>
        </p:txBody>
      </p:sp>
    </p:spTree>
    <p:extLst>
      <p:ext uri="{BB962C8B-B14F-4D97-AF65-F5344CB8AC3E}">
        <p14:creationId xmlns:p14="http://schemas.microsoft.com/office/powerpoint/2010/main" val="2391901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28E3AA-31C5-4A7A-919A-23F44848435B}" type="datetime1">
              <a:rPr lang="ru-RU" smtClean="0"/>
              <a:t>24.04.2025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A9116-0FA2-4DBF-AA41-0C4638D3F7CD}" type="slidenum">
              <a:rPr lang="ru-RU" smtClean="0"/>
              <a:t>‹#›</a:t>
            </a:fld>
            <a:endParaRPr lang="ru-RU"/>
          </a:p>
        </p:txBody>
      </p:sp>
    </p:spTree>
    <p:extLst>
      <p:ext uri="{BB962C8B-B14F-4D97-AF65-F5344CB8AC3E}">
        <p14:creationId xmlns:p14="http://schemas.microsoft.com/office/powerpoint/2010/main" val="338520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C76CF-E003-4CA6-BA1F-3EA9A1FD9558}" type="datetime1">
              <a:rPr lang="ru-RU" smtClean="0">
                <a:solidFill>
                  <a:prstClr val="black">
                    <a:tint val="75000"/>
                  </a:prstClr>
                </a:solidFill>
              </a:rPr>
              <a:pPr/>
              <a:t>24.04.2025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EGU General Assembly 2022</a:t>
            </a: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BE3D9-D078-417B-9E8A-9A149A3E895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519589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97.png"/></Relationships>
</file>

<file path=ppt/slides/_rels/slide11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101.png"/></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wmf"/><Relationship Id="rId5" Type="http://schemas.openxmlformats.org/officeDocument/2006/relationships/oleObject" Target="../embeddings/oleObject5.bin"/><Relationship Id="rId4" Type="http://schemas.openxmlformats.org/officeDocument/2006/relationships/image" Target="../media/image18.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1.wmf"/><Relationship Id="rId5" Type="http://schemas.openxmlformats.org/officeDocument/2006/relationships/oleObject" Target="../embeddings/oleObject7.bin"/><Relationship Id="rId4" Type="http://schemas.openxmlformats.org/officeDocument/2006/relationships/image" Target="../media/image20.wmf"/></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emf"/><Relationship Id="rId4" Type="http://schemas.openxmlformats.org/officeDocument/2006/relationships/oleObject" Target="../embeddings/oleObject1.bin"/><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5.png"/><Relationship Id="rId4" Type="http://schemas.openxmlformats.org/officeDocument/2006/relationships/image" Target="../media/image24.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4.wmf"/></Relationships>
</file>

<file path=ppt/slides/_rels/slide3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43.wmf"/><Relationship Id="rId4" Type="http://schemas.openxmlformats.org/officeDocument/2006/relationships/oleObject" Target="../embeddings/oleObject10.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2.png"/><Relationship Id="rId7"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2.bin"/><Relationship Id="rId5" Type="http://schemas.openxmlformats.org/officeDocument/2006/relationships/image" Target="../media/image50.wmf"/><Relationship Id="rId4" Type="http://schemas.openxmlformats.org/officeDocument/2006/relationships/oleObject" Target="../embeddings/oleObject11.bin"/></Relationships>
</file>

<file path=ppt/slides/_rels/slide5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68.emf"/><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image" Target="../media/image67.wmf"/><Relationship Id="rId5" Type="http://schemas.openxmlformats.org/officeDocument/2006/relationships/oleObject" Target="../embeddings/oleObject14.bin"/><Relationship Id="rId4" Type="http://schemas.openxmlformats.org/officeDocument/2006/relationships/image" Target="../media/image66.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4.xml"/><Relationship Id="rId1" Type="http://schemas.openxmlformats.org/officeDocument/2006/relationships/vmlDrawing" Target="../drawings/vmlDrawing10.vml"/><Relationship Id="rId4" Type="http://schemas.openxmlformats.org/officeDocument/2006/relationships/image" Target="../media/image69.w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4.xml"/><Relationship Id="rId1" Type="http://schemas.openxmlformats.org/officeDocument/2006/relationships/vmlDrawing" Target="../drawings/vmlDrawing11.vml"/><Relationship Id="rId4" Type="http://schemas.openxmlformats.org/officeDocument/2006/relationships/image" Target="../media/image70.wmf"/></Relationships>
</file>

<file path=ppt/slides/_rels/slide8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4.xml"/><Relationship Id="rId1" Type="http://schemas.openxmlformats.org/officeDocument/2006/relationships/vmlDrawing" Target="../drawings/vmlDrawing12.vml"/><Relationship Id="rId5" Type="http://schemas.openxmlformats.org/officeDocument/2006/relationships/hyperlink" Target="http://www.saveecobot.com/" TargetMode="External"/><Relationship Id="rId4" Type="http://schemas.openxmlformats.org/officeDocument/2006/relationships/image" Target="../media/image75.wmf"/></Relationships>
</file>

<file path=ppt/slides/_rels/slide8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0.wmf"/><Relationship Id="rId4" Type="http://schemas.openxmlformats.org/officeDocument/2006/relationships/oleObject" Target="../embeddings/oleObject2.bin"/></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8.xml"/><Relationship Id="rId1" Type="http://schemas.openxmlformats.org/officeDocument/2006/relationships/vmlDrawing" Target="../drawings/vmlDrawing13.vml"/><Relationship Id="rId6" Type="http://schemas.openxmlformats.org/officeDocument/2006/relationships/image" Target="../media/image81.wmf"/><Relationship Id="rId5" Type="http://schemas.openxmlformats.org/officeDocument/2006/relationships/oleObject" Target="../embeddings/oleObject19.bin"/><Relationship Id="rId4" Type="http://schemas.openxmlformats.org/officeDocument/2006/relationships/image" Target="../media/image80.wmf"/></Relationships>
</file>

<file path=ppt/slides/_rels/slide98.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notesSlide" Target="../notesSlides/notesSlide28.xml"/><Relationship Id="rId7" Type="http://schemas.openxmlformats.org/officeDocument/2006/relationships/image" Target="../media/image82.wmf"/><Relationship Id="rId2" Type="http://schemas.openxmlformats.org/officeDocument/2006/relationships/slideLayout" Target="../slideLayouts/slideLayout18.xml"/><Relationship Id="rId1" Type="http://schemas.openxmlformats.org/officeDocument/2006/relationships/vmlDrawing" Target="../drawings/vmlDrawing14.vml"/><Relationship Id="rId6" Type="http://schemas.openxmlformats.org/officeDocument/2006/relationships/oleObject" Target="../embeddings/oleObject20.bin"/><Relationship Id="rId5" Type="http://schemas.openxmlformats.org/officeDocument/2006/relationships/image" Target="../media/image85.emf"/><Relationship Id="rId10" Type="http://schemas.openxmlformats.org/officeDocument/2006/relationships/image" Target="../media/image83.wmf"/><Relationship Id="rId4" Type="http://schemas.openxmlformats.org/officeDocument/2006/relationships/image" Target="../media/image84.emf"/><Relationship Id="rId9" Type="http://schemas.openxmlformats.org/officeDocument/2006/relationships/oleObject" Target="../embeddings/oleObject21.bin"/></Relationships>
</file>

<file path=ppt/slides/_rels/slide9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747346"/>
            <a:ext cx="9144000" cy="2762617"/>
          </a:xfrm>
        </p:spPr>
        <p:txBody>
          <a:bodyPr>
            <a:noAutofit/>
          </a:bodyPr>
          <a:lstStyle/>
          <a:p>
            <a:r>
              <a:rPr lang="en-US" sz="5000" dirty="0" smtClean="0"/>
              <a:t>Experience of use of FLEXPART atmospheric transport model for modeling of consequences of radiological accidents</a:t>
            </a:r>
            <a:endParaRPr lang="ru-RU" sz="5000" dirty="0"/>
          </a:p>
        </p:txBody>
      </p:sp>
      <p:sp>
        <p:nvSpPr>
          <p:cNvPr id="3" name="Подзаголовок 2"/>
          <p:cNvSpPr>
            <a:spLocks noGrp="1"/>
          </p:cNvSpPr>
          <p:nvPr>
            <p:ph type="subTitle" idx="1"/>
          </p:nvPr>
        </p:nvSpPr>
        <p:spPr>
          <a:xfrm>
            <a:off x="1603132" y="3962522"/>
            <a:ext cx="9144000" cy="1989870"/>
          </a:xfrm>
        </p:spPr>
        <p:txBody>
          <a:bodyPr>
            <a:normAutofit lnSpcReduction="10000"/>
          </a:bodyPr>
          <a:lstStyle/>
          <a:p>
            <a:r>
              <a:rPr lang="en-US" dirty="0" smtClean="0"/>
              <a:t>Ivan </a:t>
            </a:r>
            <a:r>
              <a:rPr lang="en-US" dirty="0" err="1" smtClean="0"/>
              <a:t>Kovalets</a:t>
            </a:r>
            <a:r>
              <a:rPr lang="en-US" dirty="0" smtClean="0"/>
              <a:t>, PhD</a:t>
            </a:r>
          </a:p>
          <a:p>
            <a:r>
              <a:rPr lang="en-US" dirty="0" smtClean="0"/>
              <a:t>Head of Department of Environmental Informatics and Atmospheric Modelling</a:t>
            </a:r>
          </a:p>
          <a:p>
            <a:r>
              <a:rPr lang="en-US" dirty="0" smtClean="0"/>
              <a:t>Institute of Mathematical Machines and Systems NAS of Ukraine</a:t>
            </a:r>
          </a:p>
          <a:p>
            <a:r>
              <a:rPr lang="en-US" dirty="0" smtClean="0"/>
              <a:t>Email:  ivkov084@gmail.com</a:t>
            </a:r>
          </a:p>
        </p:txBody>
      </p:sp>
    </p:spTree>
    <p:extLst>
      <p:ext uri="{BB962C8B-B14F-4D97-AF65-F5344CB8AC3E}">
        <p14:creationId xmlns:p14="http://schemas.microsoft.com/office/powerpoint/2010/main" val="134687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8818" y="0"/>
            <a:ext cx="10515600" cy="1325563"/>
          </a:xfrm>
        </p:spPr>
        <p:txBody>
          <a:bodyPr/>
          <a:lstStyle/>
          <a:p>
            <a:r>
              <a:rPr lang="en-US" dirty="0" smtClean="0"/>
              <a:t>Definition of the clouds and precipitation type in a grid cell</a:t>
            </a:r>
            <a:endParaRPr lang="ru-RU" dirty="0"/>
          </a:p>
        </p:txBody>
      </p:sp>
      <p:sp>
        <p:nvSpPr>
          <p:cNvPr id="3" name="Объект 2"/>
          <p:cNvSpPr>
            <a:spLocks noGrp="1"/>
          </p:cNvSpPr>
          <p:nvPr>
            <p:ph idx="1"/>
          </p:nvPr>
        </p:nvSpPr>
        <p:spPr>
          <a:xfrm>
            <a:off x="824346" y="1533381"/>
            <a:ext cx="10515600" cy="5129357"/>
          </a:xfrm>
        </p:spPr>
        <p:txBody>
          <a:bodyPr/>
          <a:lstStyle/>
          <a:p>
            <a:r>
              <a:rPr lang="en-US" dirty="0" smtClean="0"/>
              <a:t>The simplest old method: RH&gt;80% - cloud; else – no cloud;</a:t>
            </a:r>
          </a:p>
          <a:p>
            <a:endParaRPr lang="en-US" dirty="0" smtClean="0"/>
          </a:p>
          <a:p>
            <a:r>
              <a:rPr lang="en-US" dirty="0" smtClean="0"/>
              <a:t>If cloud water mixing ratio (CLWMR) available – more complex method</a:t>
            </a:r>
          </a:p>
          <a:p>
            <a:endParaRPr lang="en-US" dirty="0"/>
          </a:p>
          <a:p>
            <a:r>
              <a:rPr lang="en-US" dirty="0" smtClean="0"/>
              <a:t>Precipitation type for below-cloud scavenging is simply derived from temperature: rain for t&gt;0C; snow otherwise</a:t>
            </a:r>
          </a:p>
          <a:p>
            <a:endParaRPr lang="en-US" dirty="0"/>
          </a:p>
          <a:p>
            <a:r>
              <a:rPr lang="en-US" dirty="0" smtClean="0"/>
              <a:t>For in-cloud fractions of both precipitation types are calculated from more complex relationships and input data and CLWM</a:t>
            </a:r>
          </a:p>
          <a:p>
            <a:endParaRPr lang="en-US" dirty="0" smtClean="0"/>
          </a:p>
          <a:p>
            <a:endParaRPr lang="en-US" dirty="0"/>
          </a:p>
          <a:p>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10</a:t>
            </a:fld>
            <a:endParaRPr lang="ru-RU"/>
          </a:p>
        </p:txBody>
      </p:sp>
    </p:spTree>
    <p:extLst>
      <p:ext uri="{BB962C8B-B14F-4D97-AF65-F5344CB8AC3E}">
        <p14:creationId xmlns:p14="http://schemas.microsoft.com/office/powerpoint/2010/main" val="35539589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0"/>
          <p:cNvSpPr txBox="1">
            <a:spLocks noGrp="1"/>
          </p:cNvSpPr>
          <p:nvPr>
            <p:ph type="title"/>
          </p:nvPr>
        </p:nvSpPr>
        <p:spPr>
          <a:xfrm>
            <a:off x="1151467" y="279399"/>
            <a:ext cx="10617199" cy="982132"/>
          </a:xfrm>
          <a:prstGeom prst="rect">
            <a:avLst/>
          </a:prstGeom>
          <a:noFill/>
          <a:ln>
            <a:noFill/>
          </a:ln>
        </p:spPr>
        <p:txBody>
          <a:bodyPr spcFirstLastPara="1" vert="horz" wrap="square" lIns="121900" tIns="121900" rIns="121900" bIns="121900" rtlCol="0" anchor="t" anchorCtr="0">
            <a:noAutofit/>
          </a:bodyPr>
          <a:lstStyle/>
          <a:p>
            <a:pPr algn="l">
              <a:spcBef>
                <a:spcPts val="0"/>
              </a:spcBef>
              <a:buSzPts val="3000"/>
            </a:pPr>
            <a:r>
              <a:rPr lang="en-US" sz="3000" dirty="0">
                <a:ea typeface="Roboto" panose="02000000000000000000" pitchFamily="2" charset="0"/>
                <a:sym typeface="Arial"/>
              </a:rPr>
              <a:t>Backward</a:t>
            </a:r>
            <a:r>
              <a:rPr lang="en-US" sz="3000" dirty="0">
                <a:ea typeface="Roboto" panose="02000000000000000000" pitchFamily="2" charset="0"/>
              </a:rPr>
              <a:t> </a:t>
            </a:r>
            <a:r>
              <a:rPr lang="en-US" sz="3000" dirty="0">
                <a:ea typeface="Roboto" panose="02000000000000000000" pitchFamily="2" charset="0"/>
                <a:sym typeface="Arial"/>
              </a:rPr>
              <a:t>mode for FLEXPART calculations – sensitivity function </a:t>
            </a:r>
            <a:r>
              <a:rPr lang="en-US" sz="3000" dirty="0" err="1">
                <a:ea typeface="Roboto" panose="02000000000000000000" pitchFamily="2" charset="0"/>
                <a:sym typeface="Arial"/>
              </a:rPr>
              <a:t>с</a:t>
            </a:r>
            <a:r>
              <a:rPr lang="en-US" sz="3000" dirty="0">
                <a:ea typeface="Roboto" panose="02000000000000000000" pitchFamily="2" charset="0"/>
                <a:sym typeface="Arial"/>
              </a:rPr>
              <a:t>* (source-receptor) on the calculation grid</a:t>
            </a:r>
            <a:endParaRPr sz="3000" dirty="0">
              <a:ea typeface="Roboto" panose="02000000000000000000" pitchFamily="2" charset="0"/>
            </a:endParaRPr>
          </a:p>
        </p:txBody>
      </p:sp>
      <p:grpSp>
        <p:nvGrpSpPr>
          <p:cNvPr id="221" name="Google Shape;221;p10"/>
          <p:cNvGrpSpPr/>
          <p:nvPr/>
        </p:nvGrpSpPr>
        <p:grpSpPr>
          <a:xfrm>
            <a:off x="4756150" y="1838136"/>
            <a:ext cx="6523567" cy="2400300"/>
            <a:chOff x="1600200" y="1352550"/>
            <a:chExt cx="4892040" cy="1800225"/>
          </a:xfrm>
        </p:grpSpPr>
        <p:grpSp>
          <p:nvGrpSpPr>
            <p:cNvPr id="222" name="Google Shape;222;p10"/>
            <p:cNvGrpSpPr/>
            <p:nvPr/>
          </p:nvGrpSpPr>
          <p:grpSpPr>
            <a:xfrm>
              <a:off x="2057400" y="1352550"/>
              <a:ext cx="4434840" cy="1800225"/>
              <a:chOff x="2987675" y="4077072"/>
              <a:chExt cx="5219383" cy="1800225"/>
            </a:xfrm>
          </p:grpSpPr>
          <p:pic>
            <p:nvPicPr>
              <p:cNvPr id="223" name="Google Shape;223;p10"/>
              <p:cNvPicPr preferRelativeResize="0"/>
              <p:nvPr/>
            </p:nvPicPr>
            <p:blipFill rotWithShape="1">
              <a:blip r:embed="rId3">
                <a:alphaModFix/>
              </a:blip>
              <a:srcRect/>
              <a:stretch/>
            </p:blipFill>
            <p:spPr>
              <a:xfrm>
                <a:off x="2987675" y="4077072"/>
                <a:ext cx="3363913" cy="1800225"/>
              </a:xfrm>
              <a:prstGeom prst="rect">
                <a:avLst/>
              </a:prstGeom>
              <a:noFill/>
              <a:ln>
                <a:noFill/>
              </a:ln>
            </p:spPr>
          </p:pic>
          <p:sp>
            <p:nvSpPr>
              <p:cNvPr id="224" name="Google Shape;224;p10"/>
              <p:cNvSpPr txBox="1"/>
              <p:nvPr/>
            </p:nvSpPr>
            <p:spPr>
              <a:xfrm>
                <a:off x="6444096" y="4749212"/>
                <a:ext cx="1762962" cy="1076985"/>
              </a:xfrm>
              <a:prstGeom prst="rect">
                <a:avLst/>
              </a:prstGeom>
              <a:noFill/>
              <a:ln>
                <a:noFill/>
              </a:ln>
            </p:spPr>
            <p:txBody>
              <a:bodyPr spcFirstLastPara="1" wrap="square" lIns="121900" tIns="60933" rIns="121900" bIns="60933" anchor="t" anchorCtr="0">
                <a:spAutoFit/>
              </a:bodyPr>
              <a:lstStyle/>
              <a:p>
                <a:pPr>
                  <a:buClr>
                    <a:srgbClr val="FFFFFF"/>
                  </a:buClr>
                  <a:buSzPts val="1600"/>
                </a:pPr>
                <a:r>
                  <a:rPr lang="en-US" sz="2133" dirty="0">
                    <a:latin typeface="Arial"/>
                    <a:ea typeface="Arial"/>
                    <a:cs typeface="Arial"/>
                    <a:sym typeface="Arial"/>
                  </a:rPr>
                  <a:t>n-</a:t>
                </a:r>
                <a:r>
                  <a:rPr lang="uk-UA" sz="2133" dirty="0" err="1">
                    <a:latin typeface="Arial"/>
                    <a:ea typeface="Arial"/>
                    <a:cs typeface="Arial"/>
                    <a:sym typeface="Arial"/>
                  </a:rPr>
                  <a:t>t</a:t>
                </a:r>
                <a:r>
                  <a:rPr lang="en-US" sz="2133" dirty="0">
                    <a:latin typeface="Arial"/>
                    <a:ea typeface="Arial"/>
                    <a:cs typeface="Arial"/>
                    <a:sym typeface="Arial"/>
                  </a:rPr>
                  <a:t>h </a:t>
                </a:r>
                <a:r>
                  <a:rPr lang="en-US" sz="2133" dirty="0" smtClean="0">
                    <a:latin typeface="Arial"/>
                    <a:ea typeface="Arial"/>
                    <a:cs typeface="Arial"/>
                    <a:sym typeface="Arial"/>
                  </a:rPr>
                  <a:t>observation- </a:t>
                </a:r>
                <a:r>
                  <a:rPr lang="en-US" sz="2133" dirty="0">
                    <a:latin typeface="Arial"/>
                    <a:ea typeface="Arial"/>
                    <a:cs typeface="Arial"/>
                    <a:sym typeface="Arial"/>
                  </a:rPr>
                  <a:t>single </a:t>
                </a:r>
                <a:r>
                  <a:rPr lang="en-US" sz="2133" dirty="0" smtClean="0">
                    <a:latin typeface="Arial"/>
                    <a:ea typeface="Arial"/>
                    <a:cs typeface="Arial"/>
                    <a:sym typeface="Arial"/>
                  </a:rPr>
                  <a:t>source for </a:t>
                </a:r>
                <a:r>
                  <a:rPr lang="en-US" sz="2133" dirty="0" err="1" smtClean="0">
                    <a:latin typeface="Arial"/>
                    <a:ea typeface="Arial"/>
                    <a:cs typeface="Arial"/>
                    <a:sym typeface="Arial"/>
                  </a:rPr>
                  <a:t>adjoint</a:t>
                </a:r>
                <a:r>
                  <a:rPr lang="en-US" sz="2133" dirty="0" smtClean="0">
                    <a:latin typeface="Arial"/>
                    <a:ea typeface="Arial"/>
                    <a:cs typeface="Arial"/>
                    <a:sym typeface="Arial"/>
                  </a:rPr>
                  <a:t> eq</a:t>
                </a:r>
                <a:r>
                  <a:rPr lang="en-US" sz="2133" dirty="0">
                    <a:latin typeface="Arial"/>
                    <a:ea typeface="Arial"/>
                    <a:cs typeface="Arial"/>
                    <a:sym typeface="Arial"/>
                  </a:rPr>
                  <a:t>.</a:t>
                </a:r>
                <a:endParaRPr sz="2400" dirty="0"/>
              </a:p>
            </p:txBody>
          </p:sp>
        </p:grpSp>
        <p:sp>
          <p:nvSpPr>
            <p:cNvPr id="225" name="Google Shape;225;p10"/>
            <p:cNvSpPr txBox="1"/>
            <p:nvPr/>
          </p:nvSpPr>
          <p:spPr>
            <a:xfrm>
              <a:off x="1600200" y="1557338"/>
              <a:ext cx="431800" cy="430799"/>
            </a:xfrm>
            <a:prstGeom prst="rect">
              <a:avLst/>
            </a:prstGeom>
            <a:noFill/>
            <a:ln>
              <a:noFill/>
            </a:ln>
          </p:spPr>
          <p:txBody>
            <a:bodyPr spcFirstLastPara="1" wrap="square" lIns="121900" tIns="60933" rIns="121900" bIns="60933" anchor="t" anchorCtr="0">
              <a:spAutoFit/>
            </a:bodyPr>
            <a:lstStyle/>
            <a:p>
              <a:pPr>
                <a:buClr>
                  <a:srgbClr val="FFFFFF"/>
                </a:buClr>
                <a:buSzPts val="2200"/>
              </a:pPr>
              <a:r>
                <a:rPr lang="en-US" sz="2933" dirty="0" err="1">
                  <a:latin typeface="Arial"/>
                  <a:ea typeface="Arial"/>
                  <a:cs typeface="Arial"/>
                  <a:sym typeface="Arial"/>
                </a:rPr>
                <a:t>с</a:t>
              </a:r>
              <a:r>
                <a:rPr lang="en-US" sz="2933" dirty="0">
                  <a:latin typeface="Arial"/>
                  <a:ea typeface="Arial"/>
                  <a:cs typeface="Arial"/>
                  <a:sym typeface="Arial"/>
                </a:rPr>
                <a:t>*</a:t>
              </a:r>
              <a:endParaRPr sz="2400" dirty="0"/>
            </a:p>
          </p:txBody>
        </p:sp>
      </p:grpSp>
      <p:pic>
        <p:nvPicPr>
          <p:cNvPr id="226" name="Google Shape;226;p10"/>
          <p:cNvPicPr preferRelativeResize="0"/>
          <p:nvPr/>
        </p:nvPicPr>
        <p:blipFill rotWithShape="1">
          <a:blip r:embed="rId4">
            <a:alphaModFix/>
          </a:blip>
          <a:srcRect/>
          <a:stretch/>
        </p:blipFill>
        <p:spPr>
          <a:xfrm>
            <a:off x="3553619" y="4766607"/>
            <a:ext cx="4562249" cy="1336826"/>
          </a:xfrm>
          <a:prstGeom prst="rect">
            <a:avLst/>
          </a:prstGeom>
          <a:noFill/>
          <a:ln>
            <a:noFill/>
          </a:ln>
        </p:spPr>
      </p:pic>
      <p:sp>
        <p:nvSpPr>
          <p:cNvPr id="227" name="Google Shape;227;p10"/>
          <p:cNvSpPr txBox="1"/>
          <p:nvPr/>
        </p:nvSpPr>
        <p:spPr>
          <a:xfrm>
            <a:off x="11279717" y="6201834"/>
            <a:ext cx="732367" cy="524933"/>
          </a:xfrm>
          <a:prstGeom prst="rect">
            <a:avLst/>
          </a:prstGeom>
          <a:noFill/>
          <a:ln>
            <a:noFill/>
          </a:ln>
        </p:spPr>
        <p:txBody>
          <a:bodyPr spcFirstLastPara="1" wrap="square" lIns="121900" tIns="121900" rIns="121900" bIns="121900" anchor="ctr" anchorCtr="0">
            <a:noAutofit/>
          </a:bodyPr>
          <a:lstStyle/>
          <a:p>
            <a:pPr algn="r">
              <a:buClr>
                <a:schemeClr val="lt1"/>
              </a:buClr>
              <a:buSzPts val="1200"/>
            </a:pPr>
            <a:fld id="{00000000-1234-1234-1234-123412341234}" type="slidenum">
              <a:rPr lang="en-US" sz="1600">
                <a:latin typeface="Roboto"/>
                <a:ea typeface="Roboto"/>
                <a:cs typeface="Roboto"/>
                <a:sym typeface="Roboto"/>
              </a:rPr>
              <a:pPr algn="r">
                <a:buClr>
                  <a:schemeClr val="lt1"/>
                </a:buClr>
                <a:buSzPts val="1200"/>
              </a:pPr>
              <a:t>100</a:t>
            </a:fld>
            <a:endParaRPr sz="2400"/>
          </a:p>
        </p:txBody>
      </p:sp>
      <p:sp>
        <p:nvSpPr>
          <p:cNvPr id="2" name="TextBox 1"/>
          <p:cNvSpPr txBox="1"/>
          <p:nvPr/>
        </p:nvSpPr>
        <p:spPr>
          <a:xfrm>
            <a:off x="1818883" y="6265102"/>
            <a:ext cx="8984896" cy="461665"/>
          </a:xfrm>
          <a:prstGeom prst="rect">
            <a:avLst/>
          </a:prstGeom>
          <a:noFill/>
        </p:spPr>
        <p:txBody>
          <a:bodyPr wrap="none" rtlCol="0">
            <a:spAutoFit/>
          </a:bodyPr>
          <a:lstStyle/>
          <a:p>
            <a:r>
              <a:rPr lang="en-US" sz="2400" i="1" dirty="0" smtClean="0">
                <a:solidFill>
                  <a:srgbClr val="FF0000"/>
                </a:solidFill>
              </a:rPr>
              <a:t>Caution: In practical applications of FLEXPART, equation is approximate</a:t>
            </a:r>
            <a:endParaRPr lang="ru-RU" sz="2400" i="1" dirty="0">
              <a:solidFill>
                <a:srgbClr val="FF0000"/>
              </a:solidFill>
            </a:endParaRPr>
          </a:p>
        </p:txBody>
      </p:sp>
      <p:sp>
        <p:nvSpPr>
          <p:cNvPr id="3" name="TextBox 2"/>
          <p:cNvSpPr txBox="1"/>
          <p:nvPr/>
        </p:nvSpPr>
        <p:spPr>
          <a:xfrm>
            <a:off x="667657" y="1838136"/>
            <a:ext cx="3303513" cy="2492990"/>
          </a:xfrm>
          <a:prstGeom prst="rect">
            <a:avLst/>
          </a:prstGeom>
          <a:noFill/>
        </p:spPr>
        <p:txBody>
          <a:bodyPr wrap="square" rtlCol="0">
            <a:spAutoFit/>
          </a:bodyPr>
          <a:lstStyle/>
          <a:p>
            <a:r>
              <a:rPr lang="en-US" sz="2600" dirty="0" smtClean="0"/>
              <a:t>C* - ‘concentrations’ (actually sensitivity fields) calculated by FLEXPART in backward mode for a given receptor</a:t>
            </a:r>
            <a:endParaRPr lang="ru-RU" sz="2600" dirty="0"/>
          </a:p>
        </p:txBody>
      </p:sp>
    </p:spTree>
    <p:extLst>
      <p:ext uri="{BB962C8B-B14F-4D97-AF65-F5344CB8AC3E}">
        <p14:creationId xmlns:p14="http://schemas.microsoft.com/office/powerpoint/2010/main" val="11406278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xfrm>
            <a:off x="1151467" y="177800"/>
            <a:ext cx="9821333" cy="1143200"/>
          </a:xfrm>
          <a:prstGeom prst="rect">
            <a:avLst/>
          </a:prstGeom>
          <a:noFill/>
          <a:ln>
            <a:noFill/>
          </a:ln>
        </p:spPr>
        <p:txBody>
          <a:bodyPr spcFirstLastPara="1" vert="horz" wrap="square" lIns="121900" tIns="60933" rIns="121900" bIns="60933" rtlCol="0" anchor="ctr" anchorCtr="0">
            <a:noAutofit/>
          </a:bodyPr>
          <a:lstStyle/>
          <a:p>
            <a:pPr algn="l">
              <a:spcBef>
                <a:spcPts val="0"/>
              </a:spcBef>
              <a:buSzPts val="3000"/>
            </a:pPr>
            <a:r>
              <a:rPr lang="en-US" sz="3733" dirty="0" smtClean="0">
                <a:ea typeface="Roboto"/>
                <a:cs typeface="Roboto"/>
                <a:sym typeface="Roboto"/>
              </a:rPr>
              <a:t>Stages </a:t>
            </a:r>
            <a:r>
              <a:rPr lang="en-US" sz="3733" dirty="0">
                <a:ea typeface="Roboto"/>
                <a:cs typeface="Roboto"/>
                <a:sym typeface="Roboto"/>
              </a:rPr>
              <a:t>of inverse </a:t>
            </a:r>
            <a:r>
              <a:rPr lang="en-US" sz="3733" dirty="0" smtClean="0">
                <a:ea typeface="Roboto"/>
                <a:cs typeface="Roboto"/>
                <a:sym typeface="Roboto"/>
              </a:rPr>
              <a:t>modeling</a:t>
            </a:r>
            <a:endParaRPr dirty="0">
              <a:ea typeface="Roboto"/>
              <a:cs typeface="Roboto"/>
              <a:sym typeface="Roboto"/>
            </a:endParaRPr>
          </a:p>
        </p:txBody>
      </p:sp>
      <p:sp>
        <p:nvSpPr>
          <p:cNvPr id="175" name="Google Shape;175;p7"/>
          <p:cNvSpPr txBox="1"/>
          <p:nvPr/>
        </p:nvSpPr>
        <p:spPr>
          <a:xfrm>
            <a:off x="1219200" y="2337000"/>
            <a:ext cx="9753600" cy="4278040"/>
          </a:xfrm>
          <a:prstGeom prst="rect">
            <a:avLst/>
          </a:prstGeom>
          <a:noFill/>
          <a:ln>
            <a:noFill/>
          </a:ln>
        </p:spPr>
        <p:txBody>
          <a:bodyPr spcFirstLastPara="1" wrap="square" lIns="121900" tIns="60933" rIns="121900" bIns="60933" anchor="t" anchorCtr="0">
            <a:spAutoFit/>
          </a:bodyPr>
          <a:lstStyle/>
          <a:p>
            <a:pPr marL="457200" indent="-457200">
              <a:buClr>
                <a:srgbClr val="FFFFFF"/>
              </a:buClr>
              <a:buSzPts val="2600"/>
              <a:buFont typeface="Arial" panose="020B0604020202020204" pitchFamily="34" charset="0"/>
              <a:buChar char="•"/>
            </a:pPr>
            <a:r>
              <a:rPr lang="en-US" sz="3000" dirty="0" smtClean="0">
                <a:latin typeface="+mj-lt"/>
                <a:ea typeface="Roboto" panose="02000000000000000000" pitchFamily="2" charset="0"/>
                <a:cs typeface="Roboto Light"/>
                <a:sym typeface="Roboto Light"/>
              </a:rPr>
              <a:t>- Evaluation </a:t>
            </a:r>
            <a:r>
              <a:rPr lang="en-US" sz="3000" dirty="0">
                <a:latin typeface="+mj-lt"/>
                <a:ea typeface="Roboto" panose="02000000000000000000" pitchFamily="2" charset="0"/>
                <a:cs typeface="Roboto Light"/>
                <a:sym typeface="Roboto Light"/>
              </a:rPr>
              <a:t>of correlation function for source assumed in every grid node</a:t>
            </a:r>
          </a:p>
          <a:p>
            <a:pPr marL="457200" indent="-457200">
              <a:buClr>
                <a:srgbClr val="FFFFFF"/>
              </a:buClr>
              <a:buSzPts val="2600"/>
              <a:buFont typeface="Arial" panose="020B0604020202020204" pitchFamily="34" charset="0"/>
              <a:buChar char="•"/>
            </a:pPr>
            <a:endParaRPr lang="en-US" sz="3000" dirty="0">
              <a:latin typeface="+mj-lt"/>
              <a:ea typeface="Roboto" panose="02000000000000000000" pitchFamily="2" charset="0"/>
              <a:cs typeface="Roboto Light"/>
              <a:sym typeface="Roboto Light"/>
            </a:endParaRPr>
          </a:p>
          <a:p>
            <a:pPr marL="457200" indent="-457200">
              <a:buClr>
                <a:srgbClr val="FFFFFF"/>
              </a:buClr>
              <a:buSzPts val="2600"/>
              <a:buFont typeface="Arial" panose="020B0604020202020204" pitchFamily="34" charset="0"/>
              <a:buChar char="•"/>
            </a:pPr>
            <a:r>
              <a:rPr lang="en-US" sz="3000" dirty="0" smtClean="0">
                <a:latin typeface="+mj-lt"/>
                <a:ea typeface="Roboto" panose="02000000000000000000" pitchFamily="2" charset="0"/>
                <a:cs typeface="Roboto Light"/>
                <a:sym typeface="Roboto Light"/>
              </a:rPr>
              <a:t>- Evaluation </a:t>
            </a:r>
            <a:r>
              <a:rPr lang="en-US" sz="3000" dirty="0">
                <a:latin typeface="+mj-lt"/>
                <a:ea typeface="Roboto" panose="02000000000000000000" pitchFamily="2" charset="0"/>
                <a:cs typeface="Roboto Light"/>
                <a:sym typeface="Roboto Light"/>
              </a:rPr>
              <a:t>of release start time and duration in grid nodes, which fall in the region of high probability of source location</a:t>
            </a:r>
          </a:p>
          <a:p>
            <a:pPr marL="457200" indent="-457200">
              <a:buClr>
                <a:srgbClr val="FFFFFF"/>
              </a:buClr>
              <a:buSzPts val="2600"/>
              <a:buFont typeface="Arial" panose="020B0604020202020204" pitchFamily="34" charset="0"/>
              <a:buChar char="•"/>
            </a:pPr>
            <a:endParaRPr lang="en-US" sz="3000" dirty="0">
              <a:latin typeface="+mj-lt"/>
              <a:ea typeface="Roboto" panose="02000000000000000000" pitchFamily="2" charset="0"/>
              <a:cs typeface="Roboto Light"/>
              <a:sym typeface="Roboto Light"/>
            </a:endParaRPr>
          </a:p>
          <a:p>
            <a:pPr marL="457200" indent="-457200">
              <a:buClr>
                <a:srgbClr val="FFFFFF"/>
              </a:buClr>
              <a:buSzPts val="2600"/>
              <a:buFont typeface="Arial" panose="020B0604020202020204" pitchFamily="34" charset="0"/>
              <a:buChar char="•"/>
            </a:pPr>
            <a:r>
              <a:rPr lang="en-US" sz="3000" dirty="0" smtClean="0">
                <a:latin typeface="+mj-lt"/>
                <a:ea typeface="Roboto" panose="02000000000000000000" pitchFamily="2" charset="0"/>
                <a:cs typeface="Roboto Light"/>
                <a:sym typeface="Roboto Light"/>
              </a:rPr>
              <a:t>- Evaluation </a:t>
            </a:r>
            <a:r>
              <a:rPr lang="en-US" sz="3000" dirty="0">
                <a:latin typeface="+mj-lt"/>
                <a:ea typeface="Roboto" panose="02000000000000000000" pitchFamily="2" charset="0"/>
                <a:cs typeface="Roboto Light"/>
                <a:sym typeface="Roboto Light"/>
              </a:rPr>
              <a:t>of emitted inventory</a:t>
            </a:r>
          </a:p>
          <a:p>
            <a:pPr marL="285750" indent="-285750">
              <a:buClr>
                <a:srgbClr val="FFFFFF"/>
              </a:buClr>
              <a:buSzPts val="2600"/>
              <a:buFont typeface="Arial" panose="020B0604020202020204" pitchFamily="34" charset="0"/>
              <a:buChar char="•"/>
            </a:pPr>
            <a:endParaRPr sz="3000" dirty="0">
              <a:latin typeface="+mj-lt"/>
              <a:ea typeface="Roboto" panose="02000000000000000000" pitchFamily="2" charset="0"/>
              <a:cs typeface="Roboto Light"/>
              <a:sym typeface="Roboto Light"/>
            </a:endParaRPr>
          </a:p>
        </p:txBody>
      </p:sp>
      <p:sp>
        <p:nvSpPr>
          <p:cNvPr id="177" name="Google Shape;177;p7"/>
          <p:cNvSpPr txBox="1"/>
          <p:nvPr/>
        </p:nvSpPr>
        <p:spPr>
          <a:xfrm>
            <a:off x="11279717" y="6201834"/>
            <a:ext cx="732367" cy="524933"/>
          </a:xfrm>
          <a:prstGeom prst="rect">
            <a:avLst/>
          </a:prstGeom>
          <a:noFill/>
          <a:ln>
            <a:noFill/>
          </a:ln>
        </p:spPr>
        <p:txBody>
          <a:bodyPr spcFirstLastPara="1" wrap="square" lIns="121900" tIns="121900" rIns="121900" bIns="121900" anchor="ctr" anchorCtr="0">
            <a:noAutofit/>
          </a:bodyPr>
          <a:lstStyle/>
          <a:p>
            <a:pPr algn="r">
              <a:buClr>
                <a:schemeClr val="lt1"/>
              </a:buClr>
              <a:buSzPts val="1200"/>
            </a:pPr>
            <a:fld id="{00000000-1234-1234-1234-123412341234}" type="slidenum">
              <a:rPr lang="en-US" sz="1600">
                <a:solidFill>
                  <a:schemeClr val="lt1"/>
                </a:solidFill>
                <a:latin typeface="Roboto"/>
                <a:ea typeface="Roboto"/>
                <a:cs typeface="Roboto"/>
                <a:sym typeface="Roboto"/>
              </a:rPr>
              <a:pPr algn="r">
                <a:buClr>
                  <a:schemeClr val="lt1"/>
                </a:buClr>
                <a:buSzPts val="1200"/>
              </a:pPr>
              <a:t>101</a:t>
            </a:fld>
            <a:endParaRPr sz="2400"/>
          </a:p>
        </p:txBody>
      </p:sp>
    </p:spTree>
    <p:extLst>
      <p:ext uri="{BB962C8B-B14F-4D97-AF65-F5344CB8AC3E}">
        <p14:creationId xmlns:p14="http://schemas.microsoft.com/office/powerpoint/2010/main" val="26495562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SIMFLEX code</a:t>
            </a:r>
            <a:endParaRPr lang="ru-RU" dirty="0"/>
          </a:p>
        </p:txBody>
      </p:sp>
      <p:sp>
        <p:nvSpPr>
          <p:cNvPr id="4" name="Номер слайда 3"/>
          <p:cNvSpPr>
            <a:spLocks noGrp="1"/>
          </p:cNvSpPr>
          <p:nvPr>
            <p:ph type="sldNum" sz="quarter" idx="12"/>
          </p:nvPr>
        </p:nvSpPr>
        <p:spPr/>
        <p:txBody>
          <a:bodyPr/>
          <a:lstStyle/>
          <a:p>
            <a:fld id="{9D6BE3D9-D078-417B-9E8A-9A149A3E8959}" type="slidenum">
              <a:rPr lang="ru-RU" smtClean="0">
                <a:solidFill>
                  <a:prstClr val="black">
                    <a:tint val="75000"/>
                  </a:prstClr>
                </a:solidFill>
              </a:rPr>
              <a:pPr/>
              <a:t>102</a:t>
            </a:fld>
            <a:endParaRPr lang="ru-RU">
              <a:solidFill>
                <a:prstClr val="black">
                  <a:tint val="75000"/>
                </a:prstClr>
              </a:solidFill>
            </a:endParaRPr>
          </a:p>
        </p:txBody>
      </p:sp>
      <p:sp>
        <p:nvSpPr>
          <p:cNvPr id="9" name="TextBox 8"/>
          <p:cNvSpPr txBox="1"/>
          <p:nvPr/>
        </p:nvSpPr>
        <p:spPr>
          <a:xfrm>
            <a:off x="769257" y="1190171"/>
            <a:ext cx="10450286" cy="5293757"/>
          </a:xfrm>
          <a:prstGeom prst="rect">
            <a:avLst/>
          </a:prstGeom>
          <a:noFill/>
        </p:spPr>
        <p:txBody>
          <a:bodyPr wrap="square" rtlCol="0">
            <a:spAutoFit/>
          </a:bodyPr>
          <a:lstStyle/>
          <a:p>
            <a:r>
              <a:rPr lang="en-US" sz="2600" dirty="0" smtClean="0"/>
              <a:t>Solution of STE was implemented in Fortran code SIMFLEX (Source Inversion Module-FLEXPART):</a:t>
            </a:r>
          </a:p>
          <a:p>
            <a:endParaRPr lang="en-US" sz="2600" dirty="0" smtClean="0"/>
          </a:p>
          <a:p>
            <a:pPr marL="285750" indent="-285750">
              <a:buFont typeface="Arial" panose="020B0604020202020204" pitchFamily="34" charset="0"/>
              <a:buChar char="•"/>
            </a:pPr>
            <a:r>
              <a:rPr lang="en-US" sz="2600" dirty="0"/>
              <a:t>R</a:t>
            </a:r>
            <a:r>
              <a:rPr lang="en-US" sz="2600" dirty="0" smtClean="0"/>
              <a:t>eads sensitivity functions from FLEXPART output </a:t>
            </a:r>
          </a:p>
          <a:p>
            <a:pPr marL="285750" indent="-285750">
              <a:buFont typeface="Arial" panose="020B0604020202020204" pitchFamily="34" charset="0"/>
              <a:buChar char="•"/>
            </a:pPr>
            <a:endParaRPr lang="en-US" sz="2600" dirty="0" smtClean="0"/>
          </a:p>
          <a:p>
            <a:pPr marL="285750" indent="-285750">
              <a:buFont typeface="Arial" panose="020B0604020202020204" pitchFamily="34" charset="0"/>
              <a:buChar char="•"/>
            </a:pPr>
            <a:r>
              <a:rPr lang="en-US" sz="2600" dirty="0" smtClean="0"/>
              <a:t>Reads measurements data. </a:t>
            </a:r>
          </a:p>
          <a:p>
            <a:pPr marL="285750" indent="-285750">
              <a:buFont typeface="Arial" panose="020B0604020202020204" pitchFamily="34" charset="0"/>
              <a:buChar char="•"/>
            </a:pPr>
            <a:endParaRPr lang="en-US" sz="2600" dirty="0" smtClean="0"/>
          </a:p>
          <a:p>
            <a:pPr marL="285750" indent="-285750">
              <a:buFont typeface="Arial" panose="020B0604020202020204" pitchFamily="34" charset="0"/>
              <a:buChar char="•"/>
            </a:pPr>
            <a:r>
              <a:rPr lang="en-US" sz="2600" dirty="0" err="1" smtClean="0"/>
              <a:t>Minimises</a:t>
            </a:r>
            <a:r>
              <a:rPr lang="en-US" sz="2600" dirty="0" smtClean="0"/>
              <a:t>  with respect to source location and evaluates the spatial distribution of probability density function for source location</a:t>
            </a:r>
          </a:p>
          <a:p>
            <a:pPr marL="285750" indent="-285750">
              <a:buFont typeface="Arial" panose="020B0604020202020204" pitchFamily="34" charset="0"/>
              <a:buChar char="•"/>
            </a:pPr>
            <a:endParaRPr lang="en-US" sz="2600" dirty="0" smtClean="0"/>
          </a:p>
          <a:p>
            <a:pPr marL="285750" indent="-285750">
              <a:buFont typeface="Arial" panose="020B0604020202020204" pitchFamily="34" charset="0"/>
              <a:buChar char="•"/>
            </a:pPr>
            <a:r>
              <a:rPr lang="en-US" sz="2600" dirty="0" smtClean="0"/>
              <a:t>For the subset of nodes in which probability of source location exceeds </a:t>
            </a:r>
            <a:r>
              <a:rPr lang="en-US" sz="2600" dirty="0" err="1" smtClean="0"/>
              <a:t>threschold</a:t>
            </a:r>
            <a:r>
              <a:rPr lang="en-US" sz="2600" dirty="0" smtClean="0"/>
              <a:t> value the time parameters and inventories of release are evaluated by minimization of the cost function.</a:t>
            </a:r>
            <a:endParaRPr lang="ru-RU" sz="2600" dirty="0"/>
          </a:p>
        </p:txBody>
      </p:sp>
    </p:spTree>
    <p:extLst>
      <p:ext uri="{BB962C8B-B14F-4D97-AF65-F5344CB8AC3E}">
        <p14:creationId xmlns:p14="http://schemas.microsoft.com/office/powerpoint/2010/main" val="32669372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97" name="Google Shape;197;p8"/>
          <p:cNvSpPr txBox="1"/>
          <p:nvPr/>
        </p:nvSpPr>
        <p:spPr>
          <a:xfrm>
            <a:off x="8390467" y="1667933"/>
            <a:ext cx="2785533" cy="4707467"/>
          </a:xfrm>
          <a:prstGeom prst="rect">
            <a:avLst/>
          </a:prstGeom>
          <a:noFill/>
          <a:ln w="12700" cap="flat" cmpd="sng">
            <a:solidFill>
              <a:schemeClr val="tx2"/>
            </a:solidFill>
            <a:prstDash val="solid"/>
            <a:miter lim="800000"/>
            <a:headEnd type="none" w="sm" len="sm"/>
            <a:tailEnd type="none" w="sm" len="sm"/>
          </a:ln>
        </p:spPr>
        <p:txBody>
          <a:bodyPr spcFirstLastPara="1" wrap="square" lIns="121900" tIns="60933" rIns="121900" bIns="60933" anchor="ctr" anchorCtr="0">
            <a:noAutofit/>
          </a:bodyPr>
          <a:lstStyle/>
          <a:p>
            <a:endParaRPr sz="1867" dirty="0">
              <a:solidFill>
                <a:srgbClr val="000000"/>
              </a:solidFill>
              <a:latin typeface="Arial"/>
              <a:ea typeface="Arial"/>
              <a:cs typeface="Arial"/>
              <a:sym typeface="Arial"/>
            </a:endParaRPr>
          </a:p>
        </p:txBody>
      </p:sp>
      <p:grpSp>
        <p:nvGrpSpPr>
          <p:cNvPr id="202" name="Google Shape;202;p8"/>
          <p:cNvGrpSpPr/>
          <p:nvPr/>
        </p:nvGrpSpPr>
        <p:grpSpPr>
          <a:xfrm>
            <a:off x="8763000" y="4673599"/>
            <a:ext cx="2148416" cy="1193800"/>
            <a:chOff x="6571563" y="3581798"/>
            <a:chExt cx="1612435" cy="895209"/>
          </a:xfrm>
        </p:grpSpPr>
        <p:sp>
          <p:nvSpPr>
            <p:cNvPr id="203" name="Google Shape;203;p8"/>
            <p:cNvSpPr/>
            <p:nvPr/>
          </p:nvSpPr>
          <p:spPr>
            <a:xfrm>
              <a:off x="6571563" y="3581798"/>
              <a:ext cx="1600200" cy="895209"/>
            </a:xfrm>
            <a:prstGeom prst="ellipse">
              <a:avLst/>
            </a:prstGeom>
            <a:solidFill>
              <a:schemeClr val="lt1"/>
            </a:solidFill>
            <a:ln w="12700" cap="flat" cmpd="sng">
              <a:solidFill>
                <a:schemeClr val="tx2"/>
              </a:solidFill>
              <a:prstDash val="solid"/>
              <a:miter lim="800000"/>
              <a:headEnd type="none" w="sm" len="sm"/>
              <a:tailEnd type="none" w="sm" len="sm"/>
            </a:ln>
          </p:spPr>
          <p:txBody>
            <a:bodyPr spcFirstLastPara="1" wrap="square" lIns="121900" tIns="60933" rIns="121900" bIns="60933" anchor="ctr" anchorCtr="0">
              <a:noAutofit/>
            </a:bodyPr>
            <a:lstStyle/>
            <a:p>
              <a:endParaRPr sz="1867">
                <a:solidFill>
                  <a:srgbClr val="000000"/>
                </a:solidFill>
                <a:latin typeface="Arial"/>
                <a:ea typeface="Arial"/>
                <a:cs typeface="Arial"/>
                <a:sym typeface="Arial"/>
              </a:endParaRPr>
            </a:p>
          </p:txBody>
        </p:sp>
        <p:sp>
          <p:nvSpPr>
            <p:cNvPr id="204" name="Google Shape;204;p8"/>
            <p:cNvSpPr txBox="1"/>
            <p:nvPr/>
          </p:nvSpPr>
          <p:spPr>
            <a:xfrm>
              <a:off x="6583798" y="3696311"/>
              <a:ext cx="1600200" cy="600173"/>
            </a:xfrm>
            <a:prstGeom prst="rect">
              <a:avLst/>
            </a:prstGeom>
            <a:noFill/>
            <a:ln w="12700">
              <a:solidFill>
                <a:schemeClr val="tx2"/>
              </a:solidFill>
            </a:ln>
          </p:spPr>
          <p:txBody>
            <a:bodyPr spcFirstLastPara="1" wrap="square" lIns="121900" tIns="60933" rIns="121900" bIns="60933" anchor="t" anchorCtr="0">
              <a:spAutoFit/>
            </a:bodyPr>
            <a:lstStyle/>
            <a:p>
              <a:pPr algn="ctr">
                <a:buClr>
                  <a:srgbClr val="000000"/>
                </a:buClr>
                <a:buSzPts val="1100"/>
              </a:pPr>
              <a:r>
                <a:rPr lang="en-GB" sz="1467" dirty="0">
                  <a:solidFill>
                    <a:srgbClr val="002060"/>
                  </a:solidFill>
                  <a:latin typeface="Arial"/>
                  <a:ea typeface="Arial"/>
                  <a:cs typeface="Arial"/>
                  <a:sym typeface="Arial"/>
                </a:rPr>
                <a:t>Probability maps of source location, time, volume of emissions</a:t>
              </a:r>
              <a:endParaRPr lang="uk-UA" sz="2400" dirty="0">
                <a:solidFill>
                  <a:srgbClr val="002060"/>
                </a:solidFill>
              </a:endParaRPr>
            </a:p>
          </p:txBody>
        </p:sp>
      </p:grpSp>
      <p:sp>
        <p:nvSpPr>
          <p:cNvPr id="200" name="Google Shape;200;p8"/>
          <p:cNvSpPr txBox="1"/>
          <p:nvPr/>
        </p:nvSpPr>
        <p:spPr>
          <a:xfrm>
            <a:off x="1155700" y="2995083"/>
            <a:ext cx="2404533" cy="3481916"/>
          </a:xfrm>
          <a:prstGeom prst="rect">
            <a:avLst/>
          </a:prstGeom>
          <a:noFill/>
          <a:ln w="12700" cap="flat" cmpd="sng">
            <a:solidFill>
              <a:schemeClr val="tx2"/>
            </a:solidFill>
            <a:prstDash val="solid"/>
            <a:miter lim="800000"/>
            <a:headEnd type="none" w="sm" len="sm"/>
            <a:tailEnd type="none" w="sm" len="sm"/>
          </a:ln>
        </p:spPr>
        <p:txBody>
          <a:bodyPr spcFirstLastPara="1" wrap="square" lIns="121900" tIns="60933" rIns="121900" bIns="60933" anchor="ctr" anchorCtr="0">
            <a:noAutofit/>
          </a:bodyPr>
          <a:lstStyle/>
          <a:p>
            <a:endParaRPr sz="1867" dirty="0">
              <a:solidFill>
                <a:srgbClr val="000000"/>
              </a:solidFill>
              <a:latin typeface="Arial"/>
              <a:ea typeface="Arial"/>
              <a:cs typeface="Arial"/>
              <a:sym typeface="Arial"/>
            </a:endParaRPr>
          </a:p>
        </p:txBody>
      </p:sp>
      <p:sp>
        <p:nvSpPr>
          <p:cNvPr id="196" name="Google Shape;196;p8"/>
          <p:cNvSpPr txBox="1"/>
          <p:nvPr/>
        </p:nvSpPr>
        <p:spPr>
          <a:xfrm>
            <a:off x="952500" y="1600200"/>
            <a:ext cx="2785533" cy="5181600"/>
          </a:xfrm>
          <a:prstGeom prst="rect">
            <a:avLst/>
          </a:prstGeom>
          <a:noFill/>
          <a:ln w="12700" cap="flat" cmpd="sng">
            <a:solidFill>
              <a:schemeClr val="tx2"/>
            </a:solidFill>
            <a:prstDash val="solid"/>
            <a:miter lim="800000"/>
            <a:headEnd type="none" w="sm" len="sm"/>
            <a:tailEnd type="none" w="sm" len="sm"/>
          </a:ln>
        </p:spPr>
        <p:txBody>
          <a:bodyPr spcFirstLastPara="1" wrap="square" lIns="121900" tIns="60933" rIns="121900" bIns="60933" anchor="ctr" anchorCtr="0">
            <a:noAutofit/>
          </a:bodyPr>
          <a:lstStyle/>
          <a:p>
            <a:endParaRPr sz="1867" dirty="0">
              <a:solidFill>
                <a:srgbClr val="000000"/>
              </a:solidFill>
              <a:latin typeface="Arial"/>
              <a:ea typeface="Arial"/>
              <a:cs typeface="Arial"/>
              <a:sym typeface="Arial"/>
            </a:endParaRPr>
          </a:p>
        </p:txBody>
      </p:sp>
      <p:cxnSp>
        <p:nvCxnSpPr>
          <p:cNvPr id="194" name="Google Shape;194;p8"/>
          <p:cNvCxnSpPr/>
          <p:nvPr/>
        </p:nvCxnSpPr>
        <p:spPr>
          <a:xfrm rot="10800000" flipH="1">
            <a:off x="7048500" y="5251449"/>
            <a:ext cx="1684867" cy="48683"/>
          </a:xfrm>
          <a:prstGeom prst="straightConnector1">
            <a:avLst/>
          </a:prstGeom>
          <a:noFill/>
          <a:ln w="12700" cap="flat" cmpd="sng">
            <a:solidFill>
              <a:schemeClr val="tx2"/>
            </a:solidFill>
            <a:prstDash val="solid"/>
            <a:miter lim="800000"/>
            <a:headEnd type="none" w="med" len="med"/>
            <a:tailEnd type="triangle" w="med" len="med"/>
          </a:ln>
        </p:spPr>
      </p:cxnSp>
      <p:cxnSp>
        <p:nvCxnSpPr>
          <p:cNvPr id="191" name="Google Shape;191;p8"/>
          <p:cNvCxnSpPr>
            <a:cxnSpLocks/>
          </p:cNvCxnSpPr>
          <p:nvPr/>
        </p:nvCxnSpPr>
        <p:spPr>
          <a:xfrm flipV="1">
            <a:off x="3193309" y="5465234"/>
            <a:ext cx="1943841" cy="288249"/>
          </a:xfrm>
          <a:prstGeom prst="straightConnector1">
            <a:avLst/>
          </a:prstGeom>
          <a:noFill/>
          <a:ln w="12700" cap="flat" cmpd="sng">
            <a:solidFill>
              <a:schemeClr val="tx2"/>
            </a:solidFill>
            <a:prstDash val="solid"/>
            <a:miter lim="800000"/>
            <a:headEnd type="none" w="med" len="med"/>
            <a:tailEnd type="triangle" w="med" len="med"/>
          </a:ln>
        </p:spPr>
      </p:cxnSp>
      <p:cxnSp>
        <p:nvCxnSpPr>
          <p:cNvPr id="192" name="Google Shape;192;p8"/>
          <p:cNvCxnSpPr>
            <a:cxnSpLocks/>
          </p:cNvCxnSpPr>
          <p:nvPr/>
        </p:nvCxnSpPr>
        <p:spPr>
          <a:xfrm>
            <a:off x="3090931" y="4134590"/>
            <a:ext cx="2046219" cy="1037049"/>
          </a:xfrm>
          <a:prstGeom prst="straightConnector1">
            <a:avLst/>
          </a:prstGeom>
          <a:noFill/>
          <a:ln w="12700" cap="flat" cmpd="sng">
            <a:solidFill>
              <a:schemeClr val="tx2"/>
            </a:solidFill>
            <a:prstDash val="solid"/>
            <a:miter lim="800000"/>
            <a:headEnd type="none" w="med" len="med"/>
            <a:tailEnd type="triangle" w="med" len="med"/>
          </a:ln>
        </p:spPr>
      </p:cxnSp>
      <p:cxnSp>
        <p:nvCxnSpPr>
          <p:cNvPr id="43" name="Google Shape;189;p8">
            <a:extLst>
              <a:ext uri="{FF2B5EF4-FFF2-40B4-BE49-F238E27FC236}">
                <a16:creationId xmlns:a16="http://schemas.microsoft.com/office/drawing/2014/main" xmlns="" id="{5F9CBDE0-3113-C64F-ADE4-0284B30E5C1F}"/>
              </a:ext>
            </a:extLst>
          </p:cNvPr>
          <p:cNvCxnSpPr>
            <a:cxnSpLocks/>
          </p:cNvCxnSpPr>
          <p:nvPr/>
        </p:nvCxnSpPr>
        <p:spPr>
          <a:xfrm>
            <a:off x="3236483" y="2279650"/>
            <a:ext cx="1875317" cy="329671"/>
          </a:xfrm>
          <a:prstGeom prst="straightConnector1">
            <a:avLst/>
          </a:prstGeom>
          <a:noFill/>
          <a:ln w="12700" cap="flat" cmpd="sng">
            <a:solidFill>
              <a:schemeClr val="tx2"/>
            </a:solidFill>
            <a:prstDash val="solid"/>
            <a:miter lim="800000"/>
            <a:headEnd type="none" w="med" len="med"/>
            <a:tailEnd type="triangle" w="med" len="med"/>
          </a:ln>
        </p:spPr>
      </p:cxnSp>
      <p:cxnSp>
        <p:nvCxnSpPr>
          <p:cNvPr id="189" name="Google Shape;189;p8"/>
          <p:cNvCxnSpPr>
            <a:cxnSpLocks/>
          </p:cNvCxnSpPr>
          <p:nvPr/>
        </p:nvCxnSpPr>
        <p:spPr>
          <a:xfrm flipV="1">
            <a:off x="3193309" y="2883223"/>
            <a:ext cx="1923492" cy="927277"/>
          </a:xfrm>
          <a:prstGeom prst="straightConnector1">
            <a:avLst/>
          </a:prstGeom>
          <a:noFill/>
          <a:ln w="12700" cap="flat" cmpd="sng">
            <a:solidFill>
              <a:schemeClr val="tx2"/>
            </a:solidFill>
            <a:prstDash val="solid"/>
            <a:miter lim="800000"/>
            <a:headEnd type="none" w="med" len="med"/>
            <a:tailEnd type="triangle" w="med" len="med"/>
          </a:ln>
        </p:spPr>
      </p:cxnSp>
      <p:sp>
        <p:nvSpPr>
          <p:cNvPr id="183" name="Google Shape;183;p8"/>
          <p:cNvSpPr txBox="1"/>
          <p:nvPr/>
        </p:nvSpPr>
        <p:spPr>
          <a:xfrm>
            <a:off x="5141383" y="2279649"/>
            <a:ext cx="1951567" cy="954616"/>
          </a:xfrm>
          <a:prstGeom prst="rect">
            <a:avLst/>
          </a:prstGeom>
          <a:solidFill>
            <a:schemeClr val="lt1"/>
          </a:solidFill>
          <a:ln w="12700" cap="flat" cmpd="sng">
            <a:solidFill>
              <a:schemeClr val="tx2"/>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2A3990"/>
              </a:buClr>
              <a:buSzPts val="1600"/>
            </a:pPr>
            <a:r>
              <a:rPr lang="en-US" sz="2133" dirty="0">
                <a:solidFill>
                  <a:srgbClr val="2A3990"/>
                </a:solidFill>
                <a:latin typeface="Roboto Medium"/>
                <a:ea typeface="Roboto Medium"/>
                <a:cs typeface="Roboto Medium"/>
                <a:sym typeface="Roboto Medium"/>
              </a:rPr>
              <a:t>FLEXPART</a:t>
            </a:r>
            <a:endParaRPr sz="2400" dirty="0"/>
          </a:p>
        </p:txBody>
      </p:sp>
      <p:sp>
        <p:nvSpPr>
          <p:cNvPr id="184" name="Google Shape;184;p8"/>
          <p:cNvSpPr/>
          <p:nvPr/>
        </p:nvSpPr>
        <p:spPr>
          <a:xfrm>
            <a:off x="1441450" y="5177367"/>
            <a:ext cx="1820333" cy="1077383"/>
          </a:xfrm>
          <a:prstGeom prst="roundRect">
            <a:avLst>
              <a:gd name="adj" fmla="val 16667"/>
            </a:avLst>
          </a:prstGeom>
          <a:solidFill>
            <a:schemeClr val="lt1"/>
          </a:solidFill>
          <a:ln w="12700" cap="flat" cmpd="sng">
            <a:solidFill>
              <a:schemeClr val="tx2"/>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2A3990"/>
              </a:buClr>
              <a:buSzPts val="1000"/>
            </a:pPr>
            <a:r>
              <a:rPr lang="en-US" sz="1333" dirty="0">
                <a:solidFill>
                  <a:srgbClr val="2A3990"/>
                </a:solidFill>
                <a:latin typeface="Roboto Medium"/>
                <a:ea typeface="Roboto Medium"/>
                <a:cs typeface="Roboto Medium"/>
                <a:sym typeface="Roboto Medium"/>
              </a:rPr>
              <a:t>Measurements of radiation pollution</a:t>
            </a:r>
            <a:endParaRPr lang="uk-UA" sz="2400" dirty="0"/>
          </a:p>
        </p:txBody>
      </p:sp>
      <p:sp>
        <p:nvSpPr>
          <p:cNvPr id="185" name="Google Shape;185;p8"/>
          <p:cNvSpPr/>
          <p:nvPr/>
        </p:nvSpPr>
        <p:spPr>
          <a:xfrm>
            <a:off x="1441450" y="3234267"/>
            <a:ext cx="1820333" cy="1407583"/>
          </a:xfrm>
          <a:prstGeom prst="roundRect">
            <a:avLst>
              <a:gd name="adj" fmla="val 16667"/>
            </a:avLst>
          </a:prstGeom>
          <a:solidFill>
            <a:schemeClr val="lt1"/>
          </a:solidFill>
          <a:ln w="12700" cap="flat" cmpd="sng">
            <a:solidFill>
              <a:schemeClr val="tx2"/>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2A3990"/>
              </a:buClr>
              <a:buSzPts val="1000"/>
            </a:pPr>
            <a:r>
              <a:rPr lang="en-US" sz="1333" dirty="0">
                <a:solidFill>
                  <a:srgbClr val="2A3990"/>
                </a:solidFill>
                <a:latin typeface="Roboto Medium"/>
                <a:ea typeface="Roboto Medium"/>
                <a:cs typeface="Roboto Medium"/>
                <a:sym typeface="Roboto Medium"/>
              </a:rPr>
              <a:t>Coordinates of radiological stations</a:t>
            </a:r>
          </a:p>
          <a:p>
            <a:pPr algn="ctr">
              <a:buClr>
                <a:srgbClr val="2A3990"/>
              </a:buClr>
              <a:buSzPts val="1000"/>
            </a:pPr>
            <a:r>
              <a:rPr lang="en-US" sz="1333" dirty="0">
                <a:solidFill>
                  <a:srgbClr val="2A3990"/>
                </a:solidFill>
                <a:latin typeface="Roboto Medium"/>
                <a:ea typeface="Roboto Medium"/>
                <a:cs typeface="Roboto Medium"/>
                <a:sym typeface="Roboto Medium"/>
              </a:rPr>
              <a:t>and measurement times</a:t>
            </a:r>
            <a:endParaRPr sz="2400" dirty="0"/>
          </a:p>
        </p:txBody>
      </p:sp>
      <p:sp>
        <p:nvSpPr>
          <p:cNvPr id="186" name="Google Shape;186;p8"/>
          <p:cNvSpPr/>
          <p:nvPr/>
        </p:nvSpPr>
        <p:spPr>
          <a:xfrm>
            <a:off x="1441450" y="1860549"/>
            <a:ext cx="1820333" cy="886883"/>
          </a:xfrm>
          <a:prstGeom prst="roundRect">
            <a:avLst>
              <a:gd name="adj" fmla="val 16667"/>
            </a:avLst>
          </a:prstGeom>
          <a:solidFill>
            <a:schemeClr val="lt1"/>
          </a:solidFill>
          <a:ln w="12700" cap="flat" cmpd="sng">
            <a:solidFill>
              <a:schemeClr val="tx2"/>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2A3990"/>
              </a:buClr>
              <a:buSzPts val="1100"/>
            </a:pPr>
            <a:r>
              <a:rPr lang="en-GB" sz="1467" dirty="0">
                <a:solidFill>
                  <a:srgbClr val="2A3990"/>
                </a:solidFill>
                <a:latin typeface="Roboto Medium"/>
                <a:ea typeface="Roboto Medium"/>
                <a:cs typeface="Roboto Medium"/>
                <a:sym typeface="Roboto Medium"/>
              </a:rPr>
              <a:t>Meteorological fields</a:t>
            </a:r>
            <a:endParaRPr lang="uk-UA" sz="1467" dirty="0"/>
          </a:p>
        </p:txBody>
      </p:sp>
      <p:sp>
        <p:nvSpPr>
          <p:cNvPr id="187" name="Google Shape;187;p8"/>
          <p:cNvSpPr/>
          <p:nvPr/>
        </p:nvSpPr>
        <p:spPr>
          <a:xfrm>
            <a:off x="8746067" y="2161116"/>
            <a:ext cx="2133600" cy="1191683"/>
          </a:xfrm>
          <a:prstGeom prst="ellipse">
            <a:avLst/>
          </a:prstGeom>
          <a:solidFill>
            <a:schemeClr val="lt1"/>
          </a:solidFill>
          <a:ln w="12700" cap="flat" cmpd="sng">
            <a:solidFill>
              <a:schemeClr val="tx2"/>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2A3990"/>
              </a:buClr>
              <a:buSzPts val="1100"/>
            </a:pPr>
            <a:r>
              <a:rPr lang="en-US" sz="1467" dirty="0">
                <a:solidFill>
                  <a:srgbClr val="2A3990"/>
                </a:solidFill>
                <a:latin typeface="Roboto Medium"/>
                <a:ea typeface="Roboto Medium"/>
                <a:cs typeface="Roboto Medium"/>
                <a:sym typeface="Roboto Medium"/>
              </a:rPr>
              <a:t>Sensitivity function (</a:t>
            </a:r>
            <a:r>
              <a:rPr lang="en-US" sz="1467" dirty="0" err="1">
                <a:solidFill>
                  <a:srgbClr val="2A3990"/>
                </a:solidFill>
                <a:latin typeface="Roboto Medium"/>
                <a:ea typeface="Roboto Medium"/>
                <a:cs typeface="Roboto Medium"/>
                <a:sym typeface="Roboto Medium"/>
              </a:rPr>
              <a:t>С</a:t>
            </a:r>
            <a:r>
              <a:rPr lang="en-US" sz="1467" dirty="0">
                <a:solidFill>
                  <a:srgbClr val="2A3990"/>
                </a:solidFill>
                <a:latin typeface="Roboto Medium"/>
                <a:ea typeface="Roboto Medium"/>
                <a:cs typeface="Roboto Medium"/>
                <a:sym typeface="Roboto Medium"/>
              </a:rPr>
              <a:t>*)</a:t>
            </a:r>
            <a:endParaRPr sz="2400" dirty="0"/>
          </a:p>
        </p:txBody>
      </p:sp>
      <p:sp>
        <p:nvSpPr>
          <p:cNvPr id="188" name="Google Shape;188;p8"/>
          <p:cNvSpPr txBox="1"/>
          <p:nvPr/>
        </p:nvSpPr>
        <p:spPr>
          <a:xfrm>
            <a:off x="5141383" y="4686300"/>
            <a:ext cx="1951567" cy="1149349"/>
          </a:xfrm>
          <a:prstGeom prst="rect">
            <a:avLst/>
          </a:prstGeom>
          <a:solidFill>
            <a:schemeClr val="lt1"/>
          </a:solidFill>
          <a:ln w="12700" cap="flat" cmpd="sng">
            <a:solidFill>
              <a:schemeClr val="tx2"/>
            </a:solidFill>
            <a:prstDash val="solid"/>
            <a:miter lim="800000"/>
            <a:headEnd type="none" w="sm" len="sm"/>
            <a:tailEnd type="none" w="sm" len="sm"/>
          </a:ln>
        </p:spPr>
        <p:txBody>
          <a:bodyPr spcFirstLastPara="1" wrap="square" lIns="121900" tIns="60933" rIns="121900" bIns="60933" anchor="ctr" anchorCtr="0">
            <a:noAutofit/>
          </a:bodyPr>
          <a:lstStyle/>
          <a:p>
            <a:pPr algn="ctr">
              <a:buClr>
                <a:srgbClr val="2A3990"/>
              </a:buClr>
              <a:buSzPts val="1400"/>
            </a:pPr>
            <a:r>
              <a:rPr lang="en-US" sz="1867" b="1" dirty="0">
                <a:solidFill>
                  <a:srgbClr val="2A3990"/>
                </a:solidFill>
                <a:latin typeface="Roboto Medium"/>
                <a:ea typeface="Roboto Medium"/>
                <a:cs typeface="Roboto Medium"/>
                <a:sym typeface="Roboto Medium"/>
              </a:rPr>
              <a:t>SIMFLEX (minimization)</a:t>
            </a:r>
            <a:endParaRPr sz="2400" b="1" dirty="0"/>
          </a:p>
        </p:txBody>
      </p:sp>
      <p:cxnSp>
        <p:nvCxnSpPr>
          <p:cNvPr id="193" name="Google Shape;193;p8"/>
          <p:cNvCxnSpPr/>
          <p:nvPr/>
        </p:nvCxnSpPr>
        <p:spPr>
          <a:xfrm>
            <a:off x="7092950" y="2755900"/>
            <a:ext cx="1653116" cy="0"/>
          </a:xfrm>
          <a:prstGeom prst="straightConnector1">
            <a:avLst/>
          </a:prstGeom>
          <a:noFill/>
          <a:ln w="12700" cap="flat" cmpd="sng">
            <a:solidFill>
              <a:schemeClr val="tx2"/>
            </a:solidFill>
            <a:prstDash val="solid"/>
            <a:miter lim="800000"/>
            <a:headEnd type="none" w="med" len="med"/>
            <a:tailEnd type="triangle" w="med" len="med"/>
          </a:ln>
        </p:spPr>
      </p:cxnSp>
      <p:sp>
        <p:nvSpPr>
          <p:cNvPr id="195" name="Google Shape;195;p8"/>
          <p:cNvSpPr txBox="1"/>
          <p:nvPr/>
        </p:nvSpPr>
        <p:spPr>
          <a:xfrm>
            <a:off x="1151467" y="241300"/>
            <a:ext cx="9821333" cy="810800"/>
          </a:xfrm>
          <a:prstGeom prst="rect">
            <a:avLst/>
          </a:prstGeom>
          <a:noFill/>
          <a:ln>
            <a:noFill/>
          </a:ln>
        </p:spPr>
        <p:txBody>
          <a:bodyPr spcFirstLastPara="1" wrap="square" lIns="121900" tIns="121900" rIns="121900" bIns="121900" anchor="b" anchorCtr="0">
            <a:noAutofit/>
          </a:bodyPr>
          <a:lstStyle/>
          <a:p>
            <a:pPr>
              <a:buClr>
                <a:srgbClr val="FFFFFF"/>
              </a:buClr>
              <a:buSzPts val="3000"/>
            </a:pPr>
            <a:r>
              <a:rPr lang="en-US" sz="3200" dirty="0">
                <a:latin typeface="+mj-lt"/>
                <a:ea typeface="Montserrat"/>
                <a:cs typeface="Montserrat"/>
                <a:sym typeface="Montserrat"/>
              </a:rPr>
              <a:t>Algorithm </a:t>
            </a:r>
            <a:r>
              <a:rPr lang="en-US" sz="3200" dirty="0" smtClean="0">
                <a:latin typeface="+mj-lt"/>
                <a:ea typeface="Montserrat"/>
                <a:cs typeface="Montserrat"/>
                <a:sym typeface="Montserrat"/>
              </a:rPr>
              <a:t>or model chain</a:t>
            </a:r>
            <a:endParaRPr lang="en-US" sz="3200" dirty="0">
              <a:latin typeface="+mj-lt"/>
              <a:ea typeface="Montserrat"/>
              <a:cs typeface="Montserrat"/>
              <a:sym typeface="Montserrat"/>
            </a:endParaRPr>
          </a:p>
        </p:txBody>
      </p:sp>
      <p:sp>
        <p:nvSpPr>
          <p:cNvPr id="198" name="Google Shape;198;p8"/>
          <p:cNvSpPr txBox="1"/>
          <p:nvPr/>
        </p:nvSpPr>
        <p:spPr>
          <a:xfrm>
            <a:off x="1631950" y="1189568"/>
            <a:ext cx="1426633" cy="410379"/>
          </a:xfrm>
          <a:prstGeom prst="rect">
            <a:avLst/>
          </a:prstGeom>
          <a:noFill/>
          <a:ln>
            <a:noFill/>
          </a:ln>
        </p:spPr>
        <p:txBody>
          <a:bodyPr spcFirstLastPara="1" wrap="square" lIns="121900" tIns="60933" rIns="121900" bIns="60933" anchor="t" anchorCtr="0">
            <a:spAutoFit/>
          </a:bodyPr>
          <a:lstStyle/>
          <a:p>
            <a:pPr>
              <a:buClr>
                <a:schemeClr val="lt1"/>
              </a:buClr>
              <a:buSzPts val="1400"/>
            </a:pPr>
            <a:r>
              <a:rPr lang="en-US" sz="1867" dirty="0">
                <a:solidFill>
                  <a:schemeClr val="lt1"/>
                </a:solidFill>
                <a:latin typeface="Arial"/>
                <a:ea typeface="Arial"/>
                <a:cs typeface="Arial"/>
                <a:sym typeface="Arial"/>
              </a:rPr>
              <a:t>Input data</a:t>
            </a:r>
            <a:endParaRPr sz="2400" dirty="0"/>
          </a:p>
        </p:txBody>
      </p:sp>
      <p:sp>
        <p:nvSpPr>
          <p:cNvPr id="199" name="Google Shape;199;p8"/>
          <p:cNvSpPr txBox="1"/>
          <p:nvPr/>
        </p:nvSpPr>
        <p:spPr>
          <a:xfrm>
            <a:off x="8987367" y="1193801"/>
            <a:ext cx="1564216" cy="410379"/>
          </a:xfrm>
          <a:prstGeom prst="rect">
            <a:avLst/>
          </a:prstGeom>
          <a:noFill/>
          <a:ln w="12700">
            <a:solidFill>
              <a:schemeClr val="tx2"/>
            </a:solidFill>
          </a:ln>
        </p:spPr>
        <p:txBody>
          <a:bodyPr spcFirstLastPara="1" wrap="square" lIns="121900" tIns="60933" rIns="121900" bIns="60933" anchor="t" anchorCtr="0">
            <a:spAutoFit/>
          </a:bodyPr>
          <a:lstStyle/>
          <a:p>
            <a:pPr>
              <a:buClr>
                <a:schemeClr val="lt1"/>
              </a:buClr>
              <a:buSzPts val="1400"/>
            </a:pPr>
            <a:r>
              <a:rPr lang="en-US" sz="1867" dirty="0">
                <a:latin typeface="Arial"/>
                <a:ea typeface="Arial"/>
                <a:cs typeface="Arial"/>
                <a:sym typeface="Arial"/>
              </a:rPr>
              <a:t>Output data</a:t>
            </a:r>
            <a:endParaRPr sz="2400" dirty="0"/>
          </a:p>
        </p:txBody>
      </p:sp>
      <p:sp>
        <p:nvSpPr>
          <p:cNvPr id="201" name="Google Shape;201;p8"/>
          <p:cNvSpPr txBox="1"/>
          <p:nvPr/>
        </p:nvSpPr>
        <p:spPr>
          <a:xfrm>
            <a:off x="1416050" y="4711183"/>
            <a:ext cx="1885949" cy="369277"/>
          </a:xfrm>
          <a:prstGeom prst="rect">
            <a:avLst/>
          </a:prstGeom>
          <a:noFill/>
          <a:ln w="12700">
            <a:solidFill>
              <a:schemeClr val="tx2"/>
            </a:solidFill>
          </a:ln>
        </p:spPr>
        <p:txBody>
          <a:bodyPr spcFirstLastPara="1" wrap="square" lIns="121900" tIns="60933" rIns="121900" bIns="60933" anchor="t" anchorCtr="0">
            <a:spAutoFit/>
          </a:bodyPr>
          <a:lstStyle/>
          <a:p>
            <a:pPr algn="ctr">
              <a:buClr>
                <a:schemeClr val="lt1"/>
              </a:buClr>
              <a:buSzPts val="1200"/>
            </a:pPr>
            <a:r>
              <a:rPr lang="en-US" sz="1600" dirty="0">
                <a:latin typeface="Arial"/>
                <a:ea typeface="Arial"/>
                <a:cs typeface="Arial"/>
                <a:sym typeface="Arial"/>
              </a:rPr>
              <a:t>User data </a:t>
            </a:r>
            <a:endParaRPr sz="2400" dirty="0"/>
          </a:p>
        </p:txBody>
      </p:sp>
      <p:grpSp>
        <p:nvGrpSpPr>
          <p:cNvPr id="57" name="Group 56">
            <a:extLst>
              <a:ext uri="{FF2B5EF4-FFF2-40B4-BE49-F238E27FC236}">
                <a16:creationId xmlns:a16="http://schemas.microsoft.com/office/drawing/2014/main" xmlns="" id="{6F211A64-748E-6144-B65D-C5CD1FCAC2A4}"/>
              </a:ext>
            </a:extLst>
          </p:cNvPr>
          <p:cNvGrpSpPr/>
          <p:nvPr/>
        </p:nvGrpSpPr>
        <p:grpSpPr>
          <a:xfrm>
            <a:off x="6096010" y="3234265"/>
            <a:ext cx="3687225" cy="1440768"/>
            <a:chOff x="4572007" y="2425699"/>
            <a:chExt cx="2765419" cy="1080576"/>
          </a:xfrm>
        </p:grpSpPr>
        <p:cxnSp>
          <p:nvCxnSpPr>
            <p:cNvPr id="39" name="Elbow Connector 38">
              <a:extLst>
                <a:ext uri="{FF2B5EF4-FFF2-40B4-BE49-F238E27FC236}">
                  <a16:creationId xmlns:a16="http://schemas.microsoft.com/office/drawing/2014/main" xmlns="" id="{4ED98725-AA2A-C94D-845E-3A33CF608AED}"/>
                </a:ext>
              </a:extLst>
            </p:cNvPr>
            <p:cNvCxnSpPr>
              <a:cxnSpLocks/>
            </p:cNvCxnSpPr>
            <p:nvPr/>
          </p:nvCxnSpPr>
          <p:spPr>
            <a:xfrm rot="10800000" flipV="1">
              <a:off x="4572007" y="2871786"/>
              <a:ext cx="2765419" cy="634489"/>
            </a:xfrm>
            <a:prstGeom prst="bentConnector3">
              <a:avLst>
                <a:gd name="adj1" fmla="val 99598"/>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114163FD-8F5A-554F-888A-C9F583D73672}"/>
                </a:ext>
              </a:extLst>
            </p:cNvPr>
            <p:cNvCxnSpPr>
              <a:cxnSpLocks/>
            </p:cNvCxnSpPr>
            <p:nvPr/>
          </p:nvCxnSpPr>
          <p:spPr>
            <a:xfrm>
              <a:off x="7326926" y="2425699"/>
              <a:ext cx="0" cy="479547"/>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Google Shape;227;p10">
            <a:extLst>
              <a:ext uri="{FF2B5EF4-FFF2-40B4-BE49-F238E27FC236}">
                <a16:creationId xmlns:a16="http://schemas.microsoft.com/office/drawing/2014/main" xmlns="" id="{437DCD96-8001-EE4E-A5D3-23A3ECF76AE1}"/>
              </a:ext>
            </a:extLst>
          </p:cNvPr>
          <p:cNvSpPr txBox="1"/>
          <p:nvPr/>
        </p:nvSpPr>
        <p:spPr>
          <a:xfrm>
            <a:off x="11279717" y="6201834"/>
            <a:ext cx="732367" cy="524933"/>
          </a:xfrm>
          <a:prstGeom prst="rect">
            <a:avLst/>
          </a:prstGeom>
          <a:noFill/>
          <a:ln w="12700">
            <a:noFill/>
          </a:ln>
        </p:spPr>
        <p:txBody>
          <a:bodyPr spcFirstLastPara="1" wrap="square" lIns="121900" tIns="121900" rIns="121900" bIns="121900" anchor="ctr" anchorCtr="0">
            <a:noAutofit/>
          </a:bodyPr>
          <a:lstStyle/>
          <a:p>
            <a:pPr algn="r">
              <a:buClr>
                <a:schemeClr val="lt1"/>
              </a:buClr>
              <a:buSzPts val="1200"/>
            </a:pPr>
            <a:fld id="{00000000-1234-1234-1234-123412341234}" type="slidenum">
              <a:rPr lang="en-US" sz="1600">
                <a:latin typeface="Roboto"/>
                <a:ea typeface="Roboto"/>
                <a:cs typeface="Roboto"/>
                <a:sym typeface="Roboto"/>
              </a:rPr>
              <a:pPr algn="r">
                <a:buClr>
                  <a:schemeClr val="lt1"/>
                </a:buClr>
                <a:buSzPts val="1200"/>
              </a:pPr>
              <a:t>103</a:t>
            </a:fld>
            <a:endParaRPr sz="2400"/>
          </a:p>
        </p:txBody>
      </p:sp>
    </p:spTree>
    <p:extLst>
      <p:ext uri="{BB962C8B-B14F-4D97-AF65-F5344CB8AC3E}">
        <p14:creationId xmlns:p14="http://schemas.microsoft.com/office/powerpoint/2010/main" val="11714653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4"/>
          <p:cNvSpPr txBox="1">
            <a:spLocks noGrp="1"/>
          </p:cNvSpPr>
          <p:nvPr>
            <p:ph type="title"/>
          </p:nvPr>
        </p:nvSpPr>
        <p:spPr>
          <a:xfrm>
            <a:off x="1151467" y="2870200"/>
            <a:ext cx="9614069" cy="1117600"/>
          </a:xfrm>
          <a:prstGeom prst="rect">
            <a:avLst/>
          </a:prstGeom>
          <a:noFill/>
          <a:ln>
            <a:noFill/>
          </a:ln>
        </p:spPr>
        <p:txBody>
          <a:bodyPr spcFirstLastPara="1" vert="horz" wrap="square" lIns="121900" tIns="121900" rIns="121900" bIns="121900" rtlCol="0" anchor="ctr" anchorCtr="0">
            <a:noAutofit/>
          </a:bodyPr>
          <a:lstStyle/>
          <a:p>
            <a:r>
              <a:rPr lang="en-US" sz="4533" dirty="0">
                <a:solidFill>
                  <a:schemeClr val="tx1"/>
                </a:solidFill>
                <a:sym typeface="Montserrat"/>
              </a:rPr>
              <a:t>Application Example</a:t>
            </a:r>
            <a:endParaRPr sz="4533" dirty="0">
              <a:solidFill>
                <a:schemeClr val="tx1"/>
              </a:solidFill>
            </a:endParaRPr>
          </a:p>
        </p:txBody>
      </p:sp>
      <p:sp>
        <p:nvSpPr>
          <p:cNvPr id="318" name="Google Shape;318;p14"/>
          <p:cNvSpPr txBox="1"/>
          <p:nvPr/>
        </p:nvSpPr>
        <p:spPr>
          <a:xfrm>
            <a:off x="11279717" y="6201834"/>
            <a:ext cx="732367" cy="524933"/>
          </a:xfrm>
          <a:prstGeom prst="rect">
            <a:avLst/>
          </a:prstGeom>
          <a:noFill/>
          <a:ln>
            <a:noFill/>
          </a:ln>
        </p:spPr>
        <p:txBody>
          <a:bodyPr spcFirstLastPara="1" wrap="square" lIns="121900" tIns="121900" rIns="121900" bIns="121900" anchor="ctr" anchorCtr="0">
            <a:noAutofit/>
          </a:bodyPr>
          <a:lstStyle/>
          <a:p>
            <a:pPr algn="r">
              <a:buClr>
                <a:srgbClr val="FFFFFF"/>
              </a:buClr>
              <a:buSzPts val="1000"/>
            </a:pPr>
            <a:fld id="{00000000-1234-1234-1234-123412341234}" type="slidenum">
              <a:rPr lang="en-US" sz="1333">
                <a:latin typeface="Roboto"/>
                <a:ea typeface="Roboto"/>
                <a:cs typeface="Roboto"/>
                <a:sym typeface="Roboto"/>
              </a:rPr>
              <a:pPr algn="r">
                <a:buClr>
                  <a:srgbClr val="FFFFFF"/>
                </a:buClr>
                <a:buSzPts val="1000"/>
              </a:pPr>
              <a:t>104</a:t>
            </a:fld>
            <a:endParaRPr sz="2400"/>
          </a:p>
        </p:txBody>
      </p:sp>
    </p:spTree>
    <p:extLst>
      <p:ext uri="{BB962C8B-B14F-4D97-AF65-F5344CB8AC3E}">
        <p14:creationId xmlns:p14="http://schemas.microsoft.com/office/powerpoint/2010/main" val="418992111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5"/>
          <p:cNvSpPr txBox="1">
            <a:spLocks noGrp="1"/>
          </p:cNvSpPr>
          <p:nvPr>
            <p:ph type="title"/>
          </p:nvPr>
        </p:nvSpPr>
        <p:spPr>
          <a:xfrm>
            <a:off x="1151467" y="43403"/>
            <a:ext cx="10624933" cy="566756"/>
          </a:xfrm>
          <a:prstGeom prst="rect">
            <a:avLst/>
          </a:prstGeom>
          <a:noFill/>
          <a:ln>
            <a:noFill/>
          </a:ln>
        </p:spPr>
        <p:txBody>
          <a:bodyPr spcFirstLastPara="1" vert="horz" wrap="square" lIns="121900" tIns="121900" rIns="121900" bIns="121900" rtlCol="0" anchor="t" anchorCtr="0">
            <a:noAutofit/>
          </a:bodyPr>
          <a:lstStyle/>
          <a:p>
            <a:pPr algn="l">
              <a:spcBef>
                <a:spcPts val="0"/>
              </a:spcBef>
              <a:buSzPts val="4200"/>
            </a:pPr>
            <a:r>
              <a:rPr lang="en-US" sz="2400" dirty="0">
                <a:latin typeface="Roboto"/>
                <a:ea typeface="Roboto"/>
                <a:sym typeface="Roboto"/>
              </a:rPr>
              <a:t>Modeling the source of </a:t>
            </a:r>
            <a:r>
              <a:rPr lang="uk-UA" sz="2400" dirty="0">
                <a:latin typeface="Arial"/>
                <a:ea typeface="Arial"/>
                <a:cs typeface="Arial"/>
                <a:sym typeface="Arial"/>
              </a:rPr>
              <a:t>Ru-106</a:t>
            </a:r>
            <a:r>
              <a:rPr lang="uk-UA" sz="2400" dirty="0">
                <a:latin typeface="Roboto"/>
                <a:ea typeface="Roboto"/>
                <a:sym typeface="Roboto"/>
              </a:rPr>
              <a:t> </a:t>
            </a:r>
            <a:r>
              <a:rPr lang="en-US" sz="2400" dirty="0">
                <a:latin typeface="Roboto"/>
                <a:ea typeface="Roboto"/>
                <a:sym typeface="Roboto"/>
              </a:rPr>
              <a:t>entered the atmosphere in</a:t>
            </a:r>
            <a:r>
              <a:rPr lang="uk-UA" sz="2400" dirty="0">
                <a:latin typeface="Roboto"/>
                <a:ea typeface="Roboto"/>
                <a:sym typeface="Roboto"/>
              </a:rPr>
              <a:t> 2017</a:t>
            </a:r>
            <a:endParaRPr sz="4800" dirty="0"/>
          </a:p>
        </p:txBody>
      </p:sp>
      <p:sp>
        <p:nvSpPr>
          <p:cNvPr id="324" name="Google Shape;324;p15"/>
          <p:cNvSpPr txBox="1">
            <a:spLocks noGrp="1"/>
          </p:cNvSpPr>
          <p:nvPr>
            <p:ph type="body" idx="4294967295"/>
          </p:nvPr>
        </p:nvSpPr>
        <p:spPr>
          <a:xfrm>
            <a:off x="8420862" y="1908556"/>
            <a:ext cx="3591221" cy="3040888"/>
          </a:xfrm>
          <a:prstGeom prst="rect">
            <a:avLst/>
          </a:prstGeom>
          <a:noFill/>
          <a:ln>
            <a:noFill/>
          </a:ln>
        </p:spPr>
        <p:txBody>
          <a:bodyPr spcFirstLastPara="1" vert="horz" wrap="square" lIns="121900" tIns="121900" rIns="121900" bIns="121900" rtlCol="0" anchor="t" anchorCtr="0">
            <a:noAutofit/>
          </a:bodyPr>
          <a:lstStyle/>
          <a:p>
            <a:pPr marL="10581" indent="-10581" algn="just"/>
            <a:r>
              <a:rPr lang="en-US" sz="2200" dirty="0">
                <a:latin typeface="+mj-lt"/>
                <a:ea typeface="Roboto Light" panose="02000000000000000000" pitchFamily="2" charset="0"/>
                <a:sym typeface="Arial"/>
              </a:rPr>
              <a:t>Radiological measurement stations</a:t>
            </a:r>
            <a:r>
              <a:rPr lang="en-GB" sz="2200" dirty="0">
                <a:latin typeface="+mj-lt"/>
                <a:ea typeface="Roboto Light" panose="02000000000000000000" pitchFamily="2" charset="0"/>
                <a:sym typeface="Arial"/>
              </a:rPr>
              <a:t> (triangles)</a:t>
            </a:r>
            <a:r>
              <a:rPr lang="en-US" sz="2200" dirty="0">
                <a:latin typeface="+mj-lt"/>
                <a:ea typeface="Roboto Light" panose="02000000000000000000" pitchFamily="2" charset="0"/>
                <a:sym typeface="Arial"/>
              </a:rPr>
              <a:t> that detected Ru-106 </a:t>
            </a:r>
            <a:r>
              <a:rPr lang="en-GB" sz="2200" dirty="0">
                <a:latin typeface="+mj-lt"/>
                <a:ea typeface="Roboto Light" panose="02000000000000000000" pitchFamily="2" charset="0"/>
                <a:sym typeface="Arial"/>
              </a:rPr>
              <a:t>in the atmosphere were conducted from September to October 2017. The sampling duration varied from 12 hours to 2 weeks, with a total of 118 measurements.</a:t>
            </a:r>
            <a:endParaRPr lang="uk-UA" sz="2200" dirty="0">
              <a:latin typeface="+mj-lt"/>
              <a:ea typeface="Roboto Light" panose="02000000000000000000" pitchFamily="2" charset="0"/>
            </a:endParaRPr>
          </a:p>
          <a:p>
            <a:pPr marL="10581" indent="-10581" algn="just">
              <a:spcBef>
                <a:spcPts val="0"/>
              </a:spcBef>
              <a:buClr>
                <a:srgbClr val="000000"/>
              </a:buClr>
              <a:buSzPts val="1400"/>
              <a:buNone/>
            </a:pPr>
            <a:endParaRPr sz="2200" dirty="0">
              <a:latin typeface="+mj-lt"/>
              <a:ea typeface="Roboto Light" panose="02000000000000000000" pitchFamily="2" charset="0"/>
              <a:sym typeface="Arial"/>
            </a:endParaRPr>
          </a:p>
        </p:txBody>
      </p:sp>
      <p:sp>
        <p:nvSpPr>
          <p:cNvPr id="327" name="Google Shape;327;p15"/>
          <p:cNvSpPr txBox="1"/>
          <p:nvPr/>
        </p:nvSpPr>
        <p:spPr>
          <a:xfrm>
            <a:off x="11279717" y="6201834"/>
            <a:ext cx="732367" cy="524933"/>
          </a:xfrm>
          <a:prstGeom prst="rect">
            <a:avLst/>
          </a:prstGeom>
          <a:noFill/>
          <a:ln>
            <a:noFill/>
          </a:ln>
        </p:spPr>
        <p:txBody>
          <a:bodyPr spcFirstLastPara="1" wrap="square" lIns="121900" tIns="121900" rIns="121900" bIns="121900" anchor="ctr" anchorCtr="0">
            <a:noAutofit/>
          </a:bodyPr>
          <a:lstStyle/>
          <a:p>
            <a:pPr algn="r">
              <a:buClr>
                <a:srgbClr val="FFFFFF"/>
              </a:buClr>
              <a:buSzPts val="1000"/>
            </a:pPr>
            <a:fld id="{00000000-1234-1234-1234-123412341234}" type="slidenum">
              <a:rPr lang="en-US" sz="1333">
                <a:latin typeface="Roboto"/>
                <a:ea typeface="Roboto"/>
                <a:cs typeface="Roboto"/>
                <a:sym typeface="Roboto"/>
              </a:rPr>
              <a:pPr algn="r">
                <a:buClr>
                  <a:srgbClr val="FFFFFF"/>
                </a:buClr>
                <a:buSzPts val="1000"/>
              </a:pPr>
              <a:t>105</a:t>
            </a:fld>
            <a:endParaRPr sz="2400"/>
          </a:p>
        </p:txBody>
      </p:sp>
      <p:pic>
        <p:nvPicPr>
          <p:cNvPr id="3074" name="Picture 2">
            <a:extLst>
              <a:ext uri="{FF2B5EF4-FFF2-40B4-BE49-F238E27FC236}">
                <a16:creationId xmlns:a16="http://schemas.microsoft.com/office/drawing/2014/main" xmlns="" id="{DD410120-3AE6-BC4A-9DBD-F24E5CFA9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34" y="644287"/>
            <a:ext cx="8016965" cy="620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1159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6"/>
          <p:cNvSpPr txBox="1"/>
          <p:nvPr/>
        </p:nvSpPr>
        <p:spPr>
          <a:xfrm>
            <a:off x="11240289" y="6231987"/>
            <a:ext cx="732367" cy="524933"/>
          </a:xfrm>
          <a:prstGeom prst="rect">
            <a:avLst/>
          </a:prstGeom>
          <a:noFill/>
          <a:ln>
            <a:noFill/>
          </a:ln>
        </p:spPr>
        <p:txBody>
          <a:bodyPr spcFirstLastPara="1" wrap="square" lIns="121900" tIns="121900" rIns="121900" bIns="121900" anchor="ctr" anchorCtr="0">
            <a:noAutofit/>
          </a:bodyPr>
          <a:lstStyle/>
          <a:p>
            <a:pPr algn="r">
              <a:buClr>
                <a:srgbClr val="FFFFFF"/>
              </a:buClr>
              <a:buSzPts val="1000"/>
            </a:pPr>
            <a:fld id="{00000000-1234-1234-1234-123412341234}" type="slidenum">
              <a:rPr lang="en-US" sz="1333">
                <a:latin typeface="Roboto"/>
                <a:ea typeface="Roboto"/>
                <a:cs typeface="Roboto"/>
                <a:sym typeface="Roboto"/>
              </a:rPr>
              <a:pPr algn="r">
                <a:buClr>
                  <a:srgbClr val="FFFFFF"/>
                </a:buClr>
                <a:buSzPts val="1000"/>
              </a:pPr>
              <a:t>106</a:t>
            </a:fld>
            <a:endParaRPr sz="2400"/>
          </a:p>
        </p:txBody>
      </p:sp>
      <p:sp>
        <p:nvSpPr>
          <p:cNvPr id="333" name="Google Shape;333;p16"/>
          <p:cNvSpPr txBox="1">
            <a:spLocks noGrp="1"/>
          </p:cNvSpPr>
          <p:nvPr>
            <p:ph type="title"/>
          </p:nvPr>
        </p:nvSpPr>
        <p:spPr>
          <a:xfrm>
            <a:off x="1151467" y="303205"/>
            <a:ext cx="10624933" cy="608865"/>
          </a:xfrm>
          <a:prstGeom prst="rect">
            <a:avLst/>
          </a:prstGeom>
          <a:noFill/>
          <a:ln>
            <a:noFill/>
          </a:ln>
        </p:spPr>
        <p:txBody>
          <a:bodyPr spcFirstLastPara="1" vert="horz" wrap="square" lIns="121900" tIns="121900" rIns="121900" bIns="121900" rtlCol="0" anchor="ctr" anchorCtr="0">
            <a:noAutofit/>
          </a:bodyPr>
          <a:lstStyle/>
          <a:p>
            <a:pPr algn="l">
              <a:spcBef>
                <a:spcPts val="0"/>
              </a:spcBef>
              <a:buSzPts val="4200"/>
            </a:pPr>
            <a:r>
              <a:rPr lang="en-US" sz="3000" dirty="0">
                <a:ea typeface="Roboto"/>
                <a:cs typeface="Roboto"/>
                <a:sym typeface="Roboto"/>
              </a:rPr>
              <a:t>Entering the input data of measurements</a:t>
            </a:r>
            <a:endParaRPr lang="uk-UA" sz="3000" dirty="0"/>
          </a:p>
        </p:txBody>
      </p:sp>
      <p:pic>
        <p:nvPicPr>
          <p:cNvPr id="5" name="Рисунок 3">
            <a:extLst>
              <a:ext uri="{FF2B5EF4-FFF2-40B4-BE49-F238E27FC236}">
                <a16:creationId xmlns:a16="http://schemas.microsoft.com/office/drawing/2014/main" xmlns="" id="{D1B66680-4427-F546-8952-443FE379939C}"/>
              </a:ext>
            </a:extLst>
          </p:cNvPr>
          <p:cNvPicPr>
            <a:picLocks noChangeAspect="1"/>
          </p:cNvPicPr>
          <p:nvPr/>
        </p:nvPicPr>
        <p:blipFill>
          <a:blip r:embed="rId3"/>
          <a:stretch>
            <a:fillRect/>
          </a:stretch>
        </p:blipFill>
        <p:spPr>
          <a:xfrm>
            <a:off x="569486" y="1114192"/>
            <a:ext cx="10670804" cy="5642727"/>
          </a:xfrm>
          <a:prstGeom prst="rect">
            <a:avLst/>
          </a:prstGeom>
        </p:spPr>
      </p:pic>
      <p:pic>
        <p:nvPicPr>
          <p:cNvPr id="6" name="Рисунок 5">
            <a:extLst>
              <a:ext uri="{FF2B5EF4-FFF2-40B4-BE49-F238E27FC236}">
                <a16:creationId xmlns:a16="http://schemas.microsoft.com/office/drawing/2014/main" xmlns="" id="{757967D8-A813-1244-A656-7F5EEBE85A5F}"/>
              </a:ext>
            </a:extLst>
          </p:cNvPr>
          <p:cNvPicPr/>
          <p:nvPr/>
        </p:nvPicPr>
        <p:blipFill rotWithShape="1">
          <a:blip r:embed="rId4">
            <a:extLst>
              <a:ext uri="{28A0092B-C50C-407E-A947-70E740481C1C}">
                <a14:useLocalDpi xmlns:a14="http://schemas.microsoft.com/office/drawing/2010/main" val="0"/>
              </a:ext>
            </a:extLst>
          </a:blip>
          <a:srcRect l="10365" t="18532" r="6186" b="2707"/>
          <a:stretch/>
        </p:blipFill>
        <p:spPr bwMode="auto">
          <a:xfrm>
            <a:off x="3496820" y="1828800"/>
            <a:ext cx="922867" cy="908579"/>
          </a:xfrm>
          <a:prstGeom prst="rect">
            <a:avLst/>
          </a:prstGeom>
          <a:noFill/>
          <a:ln>
            <a:noFill/>
          </a:ln>
        </p:spPr>
      </p:pic>
    </p:spTree>
    <p:extLst>
      <p:ext uri="{BB962C8B-B14F-4D97-AF65-F5344CB8AC3E}">
        <p14:creationId xmlns:p14="http://schemas.microsoft.com/office/powerpoint/2010/main" val="30632915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17037-D586-5D41-976C-71850A76EA47}"/>
              </a:ext>
            </a:extLst>
          </p:cNvPr>
          <p:cNvSpPr>
            <a:spLocks noGrp="1"/>
          </p:cNvSpPr>
          <p:nvPr>
            <p:ph type="title"/>
          </p:nvPr>
        </p:nvSpPr>
        <p:spPr>
          <a:xfrm>
            <a:off x="1151467" y="323869"/>
            <a:ext cx="10624933" cy="1215719"/>
          </a:xfrm>
        </p:spPr>
        <p:txBody>
          <a:bodyPr>
            <a:normAutofit/>
          </a:bodyPr>
          <a:lstStyle/>
          <a:p>
            <a:r>
              <a:rPr lang="en-GB" sz="3000" dirty="0" smtClean="0">
                <a:ea typeface="Roboto" panose="02000000000000000000" pitchFamily="2" charset="0"/>
              </a:rPr>
              <a:t>Output results</a:t>
            </a:r>
            <a:endParaRPr lang="x-none" sz="3000" dirty="0">
              <a:ea typeface="Roboto" panose="02000000000000000000" pitchFamily="2" charset="0"/>
            </a:endParaRPr>
          </a:p>
        </p:txBody>
      </p:sp>
      <p:sp>
        <p:nvSpPr>
          <p:cNvPr id="3" name="Slide Number Placeholder 2">
            <a:extLst>
              <a:ext uri="{FF2B5EF4-FFF2-40B4-BE49-F238E27FC236}">
                <a16:creationId xmlns:a16="http://schemas.microsoft.com/office/drawing/2014/main" xmlns="" id="{E3D558BC-20CA-1A4C-907D-45797298CBAA}"/>
              </a:ext>
            </a:extLst>
          </p:cNvPr>
          <p:cNvSpPr>
            <a:spLocks noGrp="1"/>
          </p:cNvSpPr>
          <p:nvPr>
            <p:ph type="sldNum" idx="12"/>
          </p:nvPr>
        </p:nvSpPr>
        <p:spPr>
          <a:xfrm>
            <a:off x="8726763" y="6385379"/>
            <a:ext cx="2844800" cy="365125"/>
          </a:xfrm>
        </p:spPr>
        <p:txBody>
          <a:bodyPr/>
          <a:lstStyle/>
          <a:p>
            <a:fld id="{00000000-1234-1234-1234-123412341234}" type="slidenum">
              <a:rPr lang="en-US" smtClean="0">
                <a:solidFill>
                  <a:schemeClr val="tx1"/>
                </a:solidFill>
              </a:rPr>
              <a:pPr/>
              <a:t>107</a:t>
            </a:fld>
            <a:endParaRPr lang="en-US">
              <a:solidFill>
                <a:schemeClr val="tx1"/>
              </a:solidFill>
            </a:endParaRPr>
          </a:p>
        </p:txBody>
      </p:sp>
      <p:sp>
        <p:nvSpPr>
          <p:cNvPr id="4" name="TextBox 3">
            <a:extLst>
              <a:ext uri="{FF2B5EF4-FFF2-40B4-BE49-F238E27FC236}">
                <a16:creationId xmlns:a16="http://schemas.microsoft.com/office/drawing/2014/main" xmlns="" id="{70D3C3C1-6456-E74B-86E0-D95B5D2BF763}"/>
              </a:ext>
            </a:extLst>
          </p:cNvPr>
          <p:cNvSpPr txBox="1"/>
          <p:nvPr/>
        </p:nvSpPr>
        <p:spPr>
          <a:xfrm>
            <a:off x="1151467" y="1953310"/>
            <a:ext cx="8997696" cy="3359061"/>
          </a:xfrm>
          <a:prstGeom prst="rect">
            <a:avLst/>
          </a:prstGeom>
          <a:noFill/>
        </p:spPr>
        <p:txBody>
          <a:bodyPr wrap="square" rtlCol="0">
            <a:spAutoFit/>
          </a:bodyPr>
          <a:lstStyle/>
          <a:p>
            <a:pPr>
              <a:lnSpc>
                <a:spcPct val="150000"/>
              </a:lnSpc>
            </a:pPr>
            <a:r>
              <a:rPr lang="x-none" sz="2400" dirty="0">
                <a:latin typeface="+mj-lt"/>
                <a:ea typeface="Roboto" panose="02000000000000000000" pitchFamily="2" charset="0"/>
              </a:rPr>
              <a:t>1. </a:t>
            </a:r>
            <a:r>
              <a:rPr lang="en-GB" sz="2400" dirty="0">
                <a:latin typeface="+mj-lt"/>
                <a:ea typeface="Roboto" panose="02000000000000000000" pitchFamily="2" charset="0"/>
              </a:rPr>
              <a:t>Sensitivity </a:t>
            </a:r>
            <a:r>
              <a:rPr lang="en-US" sz="2400" dirty="0">
                <a:latin typeface="+mj-lt"/>
                <a:ea typeface="Roboto" panose="02000000000000000000" pitchFamily="2" charset="0"/>
              </a:rPr>
              <a:t>functions </a:t>
            </a:r>
            <a:r>
              <a:rPr lang="en-GB" sz="2400" dirty="0">
                <a:latin typeface="+mj-lt"/>
                <a:ea typeface="Roboto" panose="02000000000000000000" pitchFamily="2" charset="0"/>
              </a:rPr>
              <a:t>for measurement points</a:t>
            </a:r>
            <a:r>
              <a:rPr lang="x-none" sz="2400" dirty="0">
                <a:latin typeface="+mj-lt"/>
                <a:ea typeface="Roboto" panose="02000000000000000000" pitchFamily="2" charset="0"/>
              </a:rPr>
              <a:t>;</a:t>
            </a:r>
          </a:p>
          <a:p>
            <a:pPr>
              <a:lnSpc>
                <a:spcPct val="150000"/>
              </a:lnSpc>
            </a:pPr>
            <a:r>
              <a:rPr lang="x-none" sz="2400" dirty="0">
                <a:latin typeface="+mj-lt"/>
                <a:ea typeface="Roboto" panose="02000000000000000000" pitchFamily="2" charset="0"/>
              </a:rPr>
              <a:t>2. Normalized correlation function;</a:t>
            </a:r>
          </a:p>
          <a:p>
            <a:pPr>
              <a:lnSpc>
                <a:spcPct val="150000"/>
              </a:lnSpc>
            </a:pPr>
            <a:r>
              <a:rPr lang="en-GB" sz="2400" dirty="0">
                <a:latin typeface="+mj-lt"/>
                <a:ea typeface="Roboto" panose="02000000000000000000" pitchFamily="2" charset="0"/>
              </a:rPr>
              <a:t>3. C</a:t>
            </a:r>
            <a:r>
              <a:rPr lang="x-none" sz="2400" dirty="0">
                <a:latin typeface="+mj-lt"/>
                <a:ea typeface="Roboto" panose="02000000000000000000" pitchFamily="2" charset="0"/>
              </a:rPr>
              <a:t>alculated start time of the release in hours from the beginning of the calculation;</a:t>
            </a:r>
          </a:p>
          <a:p>
            <a:pPr>
              <a:lnSpc>
                <a:spcPct val="150000"/>
              </a:lnSpc>
            </a:pPr>
            <a:r>
              <a:rPr lang="x-none" sz="2400" dirty="0">
                <a:latin typeface="+mj-lt"/>
                <a:ea typeface="Roboto" panose="02000000000000000000" pitchFamily="2" charset="0"/>
              </a:rPr>
              <a:t>4. Calculated duration of the release in hours;</a:t>
            </a:r>
          </a:p>
          <a:p>
            <a:pPr>
              <a:lnSpc>
                <a:spcPct val="150000"/>
              </a:lnSpc>
            </a:pPr>
            <a:r>
              <a:rPr lang="x-none" sz="2400" dirty="0">
                <a:latin typeface="+mj-lt"/>
                <a:ea typeface="Roboto" panose="02000000000000000000" pitchFamily="2" charset="0"/>
              </a:rPr>
              <a:t>5. Total released mass in Becquerel.</a:t>
            </a:r>
          </a:p>
        </p:txBody>
      </p:sp>
    </p:spTree>
    <p:extLst>
      <p:ext uri="{BB962C8B-B14F-4D97-AF65-F5344CB8AC3E}">
        <p14:creationId xmlns:p14="http://schemas.microsoft.com/office/powerpoint/2010/main" val="17929553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60921A-C8A7-6944-8EB2-DC486C00AE29}"/>
              </a:ext>
            </a:extLst>
          </p:cNvPr>
          <p:cNvSpPr>
            <a:spLocks noGrp="1"/>
          </p:cNvSpPr>
          <p:nvPr>
            <p:ph type="title"/>
          </p:nvPr>
        </p:nvSpPr>
        <p:spPr>
          <a:xfrm>
            <a:off x="1151467" y="217482"/>
            <a:ext cx="10624933" cy="814148"/>
          </a:xfrm>
        </p:spPr>
        <p:txBody>
          <a:bodyPr>
            <a:normAutofit fontScale="90000"/>
          </a:bodyPr>
          <a:lstStyle/>
          <a:p>
            <a:r>
              <a:rPr lang="en-GB" sz="3300" dirty="0" smtClean="0">
                <a:ea typeface="Roboto" panose="02000000000000000000" pitchFamily="2" charset="0"/>
              </a:rPr>
              <a:t>Sensitivity </a:t>
            </a:r>
            <a:r>
              <a:rPr lang="en-GB" sz="3300" dirty="0">
                <a:ea typeface="Roboto" panose="02000000000000000000" pitchFamily="2" charset="0"/>
              </a:rPr>
              <a:t>function</a:t>
            </a:r>
            <a:r>
              <a:rPr lang="en-US" sz="3300" dirty="0">
                <a:ea typeface="Roboto" panose="02000000000000000000" pitchFamily="2" charset="0"/>
              </a:rPr>
              <a:t>,</a:t>
            </a:r>
            <a:r>
              <a:rPr lang="uk-UA" sz="3300" dirty="0">
                <a:ea typeface="Roboto" panose="02000000000000000000" pitchFamily="2" charset="0"/>
              </a:rPr>
              <a:t> </a:t>
            </a:r>
            <a:r>
              <a:rPr lang="en-US" sz="3300" dirty="0">
                <a:ea typeface="Roboto" panose="02000000000000000000" pitchFamily="2" charset="0"/>
              </a:rPr>
              <a:t>calculated by solving backward equations of atmospheric transport </a:t>
            </a:r>
            <a:r>
              <a:rPr lang="en-GB" sz="3300" dirty="0">
                <a:ea typeface="Roboto" panose="02000000000000000000" pitchFamily="2" charset="0"/>
              </a:rPr>
              <a:t> for</a:t>
            </a:r>
            <a:r>
              <a:rPr lang="ru-RU" sz="3300" dirty="0">
                <a:ea typeface="Roboto" panose="02000000000000000000" pitchFamily="2" charset="0"/>
              </a:rPr>
              <a:t> </a:t>
            </a:r>
            <a:r>
              <a:rPr lang="en-US" sz="3300" dirty="0">
                <a:ea typeface="Roboto" panose="02000000000000000000" pitchFamily="2" charset="0"/>
              </a:rPr>
              <a:t>Stockholm</a:t>
            </a:r>
            <a:r>
              <a:rPr lang="uk-UA" sz="3300" dirty="0">
                <a:ea typeface="Roboto" panose="02000000000000000000" pitchFamily="2" charset="0"/>
              </a:rPr>
              <a:t> </a:t>
            </a:r>
            <a:r>
              <a:rPr lang="en-US" sz="3300" dirty="0">
                <a:ea typeface="Roboto" panose="02000000000000000000" pitchFamily="2" charset="0"/>
              </a:rPr>
              <a:t>station</a:t>
            </a:r>
            <a:r>
              <a:rPr lang="x-none" sz="3300" dirty="0">
                <a:ea typeface="Roboto" panose="02000000000000000000" pitchFamily="2" charset="0"/>
              </a:rPr>
              <a:t/>
            </a:r>
            <a:br>
              <a:rPr lang="x-none" sz="3300" dirty="0">
                <a:ea typeface="Roboto" panose="02000000000000000000" pitchFamily="2" charset="0"/>
              </a:rPr>
            </a:br>
            <a:endParaRPr lang="x-none" sz="3300" dirty="0"/>
          </a:p>
        </p:txBody>
      </p:sp>
      <p:sp>
        <p:nvSpPr>
          <p:cNvPr id="3" name="Slide Number Placeholder 2">
            <a:extLst>
              <a:ext uri="{FF2B5EF4-FFF2-40B4-BE49-F238E27FC236}">
                <a16:creationId xmlns:a16="http://schemas.microsoft.com/office/drawing/2014/main" xmlns="" id="{324EB12A-1EDA-8640-9A75-A5BD985BA118}"/>
              </a:ext>
            </a:extLst>
          </p:cNvPr>
          <p:cNvSpPr>
            <a:spLocks noGrp="1"/>
          </p:cNvSpPr>
          <p:nvPr>
            <p:ph type="sldNum" idx="12"/>
          </p:nvPr>
        </p:nvSpPr>
        <p:spPr/>
        <p:txBody>
          <a:bodyPr/>
          <a:lstStyle/>
          <a:p>
            <a:fld id="{00000000-1234-1234-1234-123412341234}" type="slidenum">
              <a:rPr lang="en-US" smtClean="0">
                <a:solidFill>
                  <a:schemeClr val="tx1"/>
                </a:solidFill>
              </a:rPr>
              <a:pPr/>
              <a:t>108</a:t>
            </a:fld>
            <a:endParaRPr lang="en-US" dirty="0">
              <a:solidFill>
                <a:schemeClr val="tx1"/>
              </a:solidFill>
            </a:endParaRPr>
          </a:p>
        </p:txBody>
      </p:sp>
      <p:sp>
        <p:nvSpPr>
          <p:cNvPr id="6" name="TextBox 5">
            <a:extLst>
              <a:ext uri="{FF2B5EF4-FFF2-40B4-BE49-F238E27FC236}">
                <a16:creationId xmlns:a16="http://schemas.microsoft.com/office/drawing/2014/main" xmlns="" id="{4233D3B7-FA2D-844D-A966-19FFD75830FB}"/>
              </a:ext>
            </a:extLst>
          </p:cNvPr>
          <p:cNvSpPr txBox="1"/>
          <p:nvPr/>
        </p:nvSpPr>
        <p:spPr>
          <a:xfrm>
            <a:off x="1246717" y="6301153"/>
            <a:ext cx="10339547" cy="318100"/>
          </a:xfrm>
          <a:prstGeom prst="rect">
            <a:avLst/>
          </a:prstGeom>
          <a:noFill/>
        </p:spPr>
        <p:txBody>
          <a:bodyPr wrap="square">
            <a:spAutoFit/>
          </a:bodyPr>
          <a:lstStyle/>
          <a:p>
            <a:r>
              <a:rPr lang="en-GB" sz="1467" dirty="0">
                <a:latin typeface="Roboto Light" panose="02000000000000000000" pitchFamily="2" charset="0"/>
                <a:ea typeface="Roboto Light" panose="02000000000000000000" pitchFamily="2" charset="0"/>
              </a:rPr>
              <a:t>This indicator displays the area from which contamination could have originated for this specific measurement point</a:t>
            </a:r>
            <a:endParaRPr lang="x-none" sz="1467" dirty="0">
              <a:latin typeface="Roboto Light" panose="02000000000000000000" pitchFamily="2" charset="0"/>
              <a:ea typeface="Roboto Light"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1031629"/>
            <a:ext cx="10972801" cy="5113707"/>
          </a:xfrm>
          <a:prstGeom prst="rect">
            <a:avLst/>
          </a:prstGeom>
        </p:spPr>
      </p:pic>
    </p:spTree>
    <p:extLst>
      <p:ext uri="{BB962C8B-B14F-4D97-AF65-F5344CB8AC3E}">
        <p14:creationId xmlns:p14="http://schemas.microsoft.com/office/powerpoint/2010/main" val="39566322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60921A-C8A7-6944-8EB2-DC486C00AE29}"/>
              </a:ext>
            </a:extLst>
          </p:cNvPr>
          <p:cNvSpPr>
            <a:spLocks noGrp="1"/>
          </p:cNvSpPr>
          <p:nvPr>
            <p:ph type="title"/>
          </p:nvPr>
        </p:nvSpPr>
        <p:spPr>
          <a:xfrm>
            <a:off x="1151467" y="202793"/>
            <a:ext cx="10624933" cy="576416"/>
          </a:xfrm>
        </p:spPr>
        <p:txBody>
          <a:bodyPr>
            <a:normAutofit/>
          </a:bodyPr>
          <a:lstStyle/>
          <a:p>
            <a:r>
              <a:rPr lang="en-US" sz="3000" dirty="0">
                <a:ea typeface="Roboto" panose="02000000000000000000" pitchFamily="2" charset="0"/>
              </a:rPr>
              <a:t>Same as previous slide, but for El-Kuwait station</a:t>
            </a:r>
            <a:endParaRPr lang="x-none" sz="3000" dirty="0"/>
          </a:p>
        </p:txBody>
      </p:sp>
      <p:sp>
        <p:nvSpPr>
          <p:cNvPr id="3" name="Slide Number Placeholder 2">
            <a:extLst>
              <a:ext uri="{FF2B5EF4-FFF2-40B4-BE49-F238E27FC236}">
                <a16:creationId xmlns:a16="http://schemas.microsoft.com/office/drawing/2014/main" xmlns="" id="{324EB12A-1EDA-8640-9A75-A5BD985BA118}"/>
              </a:ext>
            </a:extLst>
          </p:cNvPr>
          <p:cNvSpPr>
            <a:spLocks noGrp="1"/>
          </p:cNvSpPr>
          <p:nvPr>
            <p:ph type="sldNum" idx="12"/>
          </p:nvPr>
        </p:nvSpPr>
        <p:spPr/>
        <p:txBody>
          <a:bodyPr/>
          <a:lstStyle/>
          <a:p>
            <a:fld id="{00000000-1234-1234-1234-123412341234}" type="slidenum">
              <a:rPr lang="en-US" smtClean="0">
                <a:solidFill>
                  <a:schemeClr val="tx1"/>
                </a:solidFill>
              </a:rPr>
              <a:pPr/>
              <a:t>109</a:t>
            </a:fld>
            <a:endParaRPr lang="en-US"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8" y="1023877"/>
            <a:ext cx="11392805" cy="5242124"/>
          </a:xfrm>
          <a:prstGeom prst="rect">
            <a:avLst/>
          </a:prstGeom>
        </p:spPr>
      </p:pic>
    </p:spTree>
    <p:extLst>
      <p:ext uri="{BB962C8B-B14F-4D97-AF65-F5344CB8AC3E}">
        <p14:creationId xmlns:p14="http://schemas.microsoft.com/office/powerpoint/2010/main" val="3634368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24943" y="-245555"/>
            <a:ext cx="8084458" cy="1325563"/>
          </a:xfrm>
        </p:spPr>
        <p:txBody>
          <a:bodyPr/>
          <a:lstStyle/>
          <a:p>
            <a:r>
              <a:rPr lang="en-US" dirty="0"/>
              <a:t>D</a:t>
            </a:r>
            <a:r>
              <a:rPr lang="en-US" dirty="0" smtClean="0"/>
              <a:t>ry </a:t>
            </a:r>
            <a:r>
              <a:rPr lang="en-US" dirty="0" smtClean="0"/>
              <a:t>deposition</a:t>
            </a:r>
            <a:endParaRPr lang="ru-RU" dirty="0"/>
          </a:p>
        </p:txBody>
      </p:sp>
      <p:sp>
        <p:nvSpPr>
          <p:cNvPr id="3" name="Объект 2"/>
          <p:cNvSpPr>
            <a:spLocks noGrp="1"/>
          </p:cNvSpPr>
          <p:nvPr>
            <p:ph idx="1"/>
          </p:nvPr>
        </p:nvSpPr>
        <p:spPr>
          <a:xfrm>
            <a:off x="173180" y="936952"/>
            <a:ext cx="5313220" cy="5921048"/>
          </a:xfrm>
        </p:spPr>
        <p:txBody>
          <a:bodyPr>
            <a:normAutofit fontScale="92500" lnSpcReduction="10000"/>
          </a:bodyPr>
          <a:lstStyle/>
          <a:p>
            <a:pPr marL="0" indent="0">
              <a:buNone/>
            </a:pPr>
            <a:r>
              <a:rPr lang="en-US" dirty="0" smtClean="0"/>
              <a:t>Approach (common </a:t>
            </a:r>
            <a:r>
              <a:rPr lang="en-US" dirty="0" smtClean="0"/>
              <a:t>to </a:t>
            </a:r>
            <a:r>
              <a:rPr lang="en-US" dirty="0" smtClean="0"/>
              <a:t>many models)</a:t>
            </a:r>
          </a:p>
          <a:p>
            <a:pPr marL="0" indent="0">
              <a:buNone/>
            </a:pPr>
            <a:endParaRPr lang="en-US" dirty="0" smtClean="0"/>
          </a:p>
          <a:p>
            <a:r>
              <a:rPr lang="en-US" dirty="0" smtClean="0"/>
              <a:t>Deposition </a:t>
            </a:r>
            <a:r>
              <a:rPr lang="en-US" dirty="0" smtClean="0"/>
              <a:t>by turbulence and interception -  resistance approach</a:t>
            </a:r>
          </a:p>
          <a:p>
            <a:endParaRPr lang="en-US" dirty="0" smtClean="0"/>
          </a:p>
          <a:p>
            <a:r>
              <a:rPr lang="en-US" dirty="0" smtClean="0"/>
              <a:t>Gravitational </a:t>
            </a:r>
            <a:r>
              <a:rPr lang="en-US" dirty="0"/>
              <a:t>settling (~d</a:t>
            </a:r>
            <a:r>
              <a:rPr lang="en-US" baseline="30000" dirty="0"/>
              <a:t>2</a:t>
            </a:r>
            <a:r>
              <a:rPr lang="en-US" dirty="0"/>
              <a:t>)</a:t>
            </a:r>
          </a:p>
          <a:p>
            <a:pPr marL="0" indent="0">
              <a:buNone/>
            </a:pPr>
            <a:endParaRPr lang="en-US" dirty="0"/>
          </a:p>
          <a:p>
            <a:r>
              <a:rPr lang="en-US" dirty="0" smtClean="0"/>
              <a:t>Dry deposition affects particles below H=30 m (roughly corresponds to surface layer height in atmosphere)</a:t>
            </a:r>
          </a:p>
          <a:p>
            <a:endParaRPr lang="en-US" dirty="0" smtClean="0"/>
          </a:p>
          <a:p>
            <a:r>
              <a:rPr lang="en-US" i="1" dirty="0" smtClean="0">
                <a:solidFill>
                  <a:srgbClr val="FF0000"/>
                </a:solidFill>
              </a:rPr>
              <a:t>Optional: </a:t>
            </a:r>
            <a:r>
              <a:rPr lang="en-US" dirty="0" smtClean="0">
                <a:solidFill>
                  <a:srgbClr val="FF0000"/>
                </a:solidFill>
              </a:rPr>
              <a:t>setting dry deposition velocity by user</a:t>
            </a:r>
          </a:p>
          <a:p>
            <a:endParaRPr lang="en-US" dirty="0"/>
          </a:p>
          <a:p>
            <a:pPr marL="0" indent="0">
              <a:buNone/>
            </a:pPr>
            <a:endParaRPr lang="en-US" dirty="0" smtClean="0"/>
          </a:p>
          <a:p>
            <a:endParaRPr lang="en-US" dirty="0" smtClean="0"/>
          </a:p>
          <a:p>
            <a:pPr marL="0" indent="0">
              <a:buNone/>
            </a:pPr>
            <a:endParaRPr lang="ru-RU" dirty="0"/>
          </a:p>
        </p:txBody>
      </p:sp>
      <p:pic>
        <p:nvPicPr>
          <p:cNvPr id="6" name="Picture 2"/>
          <p:cNvPicPr>
            <a:picLocks noChangeAspect="1" noChangeArrowheads="1"/>
          </p:cNvPicPr>
          <p:nvPr/>
        </p:nvPicPr>
        <p:blipFill>
          <a:blip r:embed="rId3" cstate="print"/>
          <a:srcRect/>
          <a:stretch>
            <a:fillRect/>
          </a:stretch>
        </p:blipFill>
        <p:spPr bwMode="auto">
          <a:xfrm>
            <a:off x="5381468" y="1450831"/>
            <a:ext cx="6637352" cy="4038600"/>
          </a:xfrm>
          <a:prstGeom prst="rect">
            <a:avLst/>
          </a:prstGeom>
          <a:noFill/>
          <a:ln w="9525">
            <a:noFill/>
            <a:miter lim="800000"/>
            <a:headEnd/>
            <a:tailEnd/>
          </a:ln>
        </p:spPr>
      </p:pic>
      <p:sp>
        <p:nvSpPr>
          <p:cNvPr id="7" name="TextBox 6"/>
          <p:cNvSpPr txBox="1"/>
          <p:nvPr/>
        </p:nvSpPr>
        <p:spPr>
          <a:xfrm>
            <a:off x="6400799" y="5729288"/>
            <a:ext cx="5308601" cy="646331"/>
          </a:xfrm>
          <a:prstGeom prst="rect">
            <a:avLst/>
          </a:prstGeom>
          <a:noFill/>
        </p:spPr>
        <p:txBody>
          <a:bodyPr wrap="square" rtlCol="0">
            <a:spAutoFit/>
          </a:bodyPr>
          <a:lstStyle/>
          <a:p>
            <a:r>
              <a:rPr lang="en-US" dirty="0" smtClean="0"/>
              <a:t>Figure from CALPUFF </a:t>
            </a:r>
            <a:r>
              <a:rPr lang="en-US" dirty="0"/>
              <a:t>U</a:t>
            </a:r>
            <a:r>
              <a:rPr lang="en-US" dirty="0" smtClean="0"/>
              <a:t>ser’s Guide, showing layers of dry deposition,  and corresponding resistances </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11</a:t>
            </a:fld>
            <a:endParaRPr lang="ru-RU"/>
          </a:p>
        </p:txBody>
      </p:sp>
      <p:sp>
        <p:nvSpPr>
          <p:cNvPr id="5" name="TextBox 4"/>
          <p:cNvSpPr txBox="1"/>
          <p:nvPr/>
        </p:nvSpPr>
        <p:spPr>
          <a:xfrm>
            <a:off x="5671952" y="869237"/>
            <a:ext cx="6161316" cy="461665"/>
          </a:xfrm>
          <a:prstGeom prst="rect">
            <a:avLst/>
          </a:prstGeom>
          <a:noFill/>
        </p:spPr>
        <p:txBody>
          <a:bodyPr wrap="square" rtlCol="0">
            <a:spAutoFit/>
          </a:bodyPr>
          <a:lstStyle/>
          <a:p>
            <a:r>
              <a:rPr lang="en-US" sz="2400" b="1" i="1" dirty="0" err="1" smtClean="0">
                <a:solidFill>
                  <a:schemeClr val="accent5"/>
                </a:solidFill>
              </a:rPr>
              <a:t>vd</a:t>
            </a:r>
            <a:r>
              <a:rPr lang="en-US" sz="2400" b="1" i="1" dirty="0" smtClean="0">
                <a:solidFill>
                  <a:schemeClr val="accent5"/>
                </a:solidFill>
              </a:rPr>
              <a:t>=(1/ra+1/</a:t>
            </a:r>
            <a:r>
              <a:rPr lang="en-US" sz="2400" b="1" i="1" dirty="0" err="1" smtClean="0">
                <a:solidFill>
                  <a:schemeClr val="accent5"/>
                </a:solidFill>
              </a:rPr>
              <a:t>rd</a:t>
            </a:r>
            <a:r>
              <a:rPr lang="en-US" sz="2400" b="1" i="1" dirty="0" smtClean="0">
                <a:solidFill>
                  <a:schemeClr val="accent5"/>
                </a:solidFill>
              </a:rPr>
              <a:t>) </a:t>
            </a:r>
            <a:r>
              <a:rPr lang="en-US" sz="2400" i="1" dirty="0" smtClean="0"/>
              <a:t>– if no gravitational settling </a:t>
            </a:r>
            <a:endParaRPr lang="ru-RU" sz="2400" i="1" dirty="0"/>
          </a:p>
        </p:txBody>
      </p:sp>
    </p:spTree>
    <p:extLst>
      <p:ext uri="{BB962C8B-B14F-4D97-AF65-F5344CB8AC3E}">
        <p14:creationId xmlns:p14="http://schemas.microsoft.com/office/powerpoint/2010/main" val="24230420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60921A-C8A7-6944-8EB2-DC486C00AE29}"/>
              </a:ext>
            </a:extLst>
          </p:cNvPr>
          <p:cNvSpPr>
            <a:spLocks noGrp="1"/>
          </p:cNvSpPr>
          <p:nvPr>
            <p:ph type="title"/>
          </p:nvPr>
        </p:nvSpPr>
        <p:spPr>
          <a:xfrm>
            <a:off x="957467" y="299515"/>
            <a:ext cx="10624933" cy="475049"/>
          </a:xfrm>
        </p:spPr>
        <p:txBody>
          <a:bodyPr>
            <a:noAutofit/>
          </a:bodyPr>
          <a:lstStyle/>
          <a:p>
            <a:r>
              <a:rPr lang="x-none" sz="3000" dirty="0" smtClean="0">
                <a:ea typeface="Roboto" panose="02000000000000000000" pitchFamily="2" charset="0"/>
              </a:rPr>
              <a:t>Normalized </a:t>
            </a:r>
            <a:r>
              <a:rPr lang="x-none" sz="3000" dirty="0">
                <a:ea typeface="Roboto" panose="02000000000000000000" pitchFamily="2" charset="0"/>
              </a:rPr>
              <a:t>correlation function</a:t>
            </a:r>
            <a:br>
              <a:rPr lang="x-none" sz="3000" dirty="0">
                <a:ea typeface="Roboto" panose="02000000000000000000" pitchFamily="2" charset="0"/>
              </a:rPr>
            </a:br>
            <a:endParaRPr lang="x-none" sz="3000" dirty="0"/>
          </a:p>
        </p:txBody>
      </p:sp>
      <p:sp>
        <p:nvSpPr>
          <p:cNvPr id="3" name="Slide Number Placeholder 2">
            <a:extLst>
              <a:ext uri="{FF2B5EF4-FFF2-40B4-BE49-F238E27FC236}">
                <a16:creationId xmlns:a16="http://schemas.microsoft.com/office/drawing/2014/main" xmlns="" id="{324EB12A-1EDA-8640-9A75-A5BD985BA118}"/>
              </a:ext>
            </a:extLst>
          </p:cNvPr>
          <p:cNvSpPr>
            <a:spLocks noGrp="1"/>
          </p:cNvSpPr>
          <p:nvPr>
            <p:ph type="sldNum" idx="12"/>
          </p:nvPr>
        </p:nvSpPr>
        <p:spPr/>
        <p:txBody>
          <a:bodyPr/>
          <a:lstStyle/>
          <a:p>
            <a:fld id="{00000000-1234-1234-1234-123412341234}" type="slidenum">
              <a:rPr lang="en-US" smtClean="0">
                <a:solidFill>
                  <a:schemeClr val="tx1"/>
                </a:solidFill>
              </a:rPr>
              <a:pPr/>
              <a:t>110</a:t>
            </a:fld>
            <a:endParaRPr lang="en-US" dirty="0">
              <a:solidFill>
                <a:schemeClr val="tx1"/>
              </a:solidFill>
            </a:endParaRPr>
          </a:p>
        </p:txBody>
      </p:sp>
      <p:pic>
        <p:nvPicPr>
          <p:cNvPr id="8" name="Рисунок 3">
            <a:extLst>
              <a:ext uri="{FF2B5EF4-FFF2-40B4-BE49-F238E27FC236}">
                <a16:creationId xmlns:a16="http://schemas.microsoft.com/office/drawing/2014/main" xmlns="" id="{7692F9E0-327C-3049-9334-AEA5C0999FF2}"/>
              </a:ext>
            </a:extLst>
          </p:cNvPr>
          <p:cNvPicPr>
            <a:picLocks noChangeAspect="1"/>
          </p:cNvPicPr>
          <p:nvPr/>
        </p:nvPicPr>
        <p:blipFill rotWithShape="1">
          <a:blip r:embed="rId3"/>
          <a:srcRect r="18383"/>
          <a:stretch/>
        </p:blipFill>
        <p:spPr>
          <a:xfrm>
            <a:off x="123913" y="774564"/>
            <a:ext cx="10812311" cy="5946912"/>
          </a:xfrm>
          <a:prstGeom prst="rect">
            <a:avLst/>
          </a:prstGeom>
        </p:spPr>
      </p:pic>
      <p:pic>
        <p:nvPicPr>
          <p:cNvPr id="5" name="Picture 4">
            <a:extLst>
              <a:ext uri="{FF2B5EF4-FFF2-40B4-BE49-F238E27FC236}">
                <a16:creationId xmlns:a16="http://schemas.microsoft.com/office/drawing/2014/main" xmlns="" id="{E3E9E2F0-65DC-5D4F-99D7-A21621BD594F}"/>
              </a:ext>
            </a:extLst>
          </p:cNvPr>
          <p:cNvPicPr>
            <a:picLocks noChangeAspect="1"/>
          </p:cNvPicPr>
          <p:nvPr/>
        </p:nvPicPr>
        <p:blipFill rotWithShape="1">
          <a:blip r:embed="rId4"/>
          <a:srcRect b="41404"/>
          <a:stretch/>
        </p:blipFill>
        <p:spPr>
          <a:xfrm>
            <a:off x="10936224" y="1822000"/>
            <a:ext cx="1255776" cy="2864513"/>
          </a:xfrm>
          <a:prstGeom prst="rect">
            <a:avLst/>
          </a:prstGeom>
        </p:spPr>
      </p:pic>
    </p:spTree>
    <p:extLst>
      <p:ext uri="{BB962C8B-B14F-4D97-AF65-F5344CB8AC3E}">
        <p14:creationId xmlns:p14="http://schemas.microsoft.com/office/powerpoint/2010/main" val="21438806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8"/>
          <p:cNvSpPr txBox="1"/>
          <p:nvPr/>
        </p:nvSpPr>
        <p:spPr>
          <a:xfrm>
            <a:off x="11279717" y="6201834"/>
            <a:ext cx="732367" cy="524933"/>
          </a:xfrm>
          <a:prstGeom prst="rect">
            <a:avLst/>
          </a:prstGeom>
          <a:noFill/>
          <a:ln>
            <a:noFill/>
          </a:ln>
        </p:spPr>
        <p:txBody>
          <a:bodyPr spcFirstLastPara="1" wrap="square" lIns="121900" tIns="121900" rIns="121900" bIns="121900" anchor="ctr" anchorCtr="0">
            <a:noAutofit/>
          </a:bodyPr>
          <a:lstStyle/>
          <a:p>
            <a:pPr algn="r">
              <a:buClr>
                <a:srgbClr val="FFFFFF"/>
              </a:buClr>
              <a:buSzPts val="1000"/>
            </a:pPr>
            <a:fld id="{00000000-1234-1234-1234-123412341234}" type="slidenum">
              <a:rPr lang="en-US" sz="1333">
                <a:solidFill>
                  <a:srgbClr val="FFFFFF"/>
                </a:solidFill>
                <a:latin typeface="Roboto"/>
                <a:ea typeface="Roboto"/>
                <a:cs typeface="Roboto"/>
                <a:sym typeface="Roboto"/>
              </a:rPr>
              <a:pPr algn="r">
                <a:buClr>
                  <a:srgbClr val="FFFFFF"/>
                </a:buClr>
                <a:buSzPts val="1000"/>
              </a:pPr>
              <a:t>111</a:t>
            </a:fld>
            <a:endParaRPr sz="2400"/>
          </a:p>
        </p:txBody>
      </p:sp>
      <p:sp>
        <p:nvSpPr>
          <p:cNvPr id="347" name="Google Shape;347;p18"/>
          <p:cNvSpPr txBox="1">
            <a:spLocks noGrp="1"/>
          </p:cNvSpPr>
          <p:nvPr>
            <p:ph type="title"/>
          </p:nvPr>
        </p:nvSpPr>
        <p:spPr>
          <a:xfrm>
            <a:off x="449944" y="99232"/>
            <a:ext cx="10829774" cy="1211863"/>
          </a:xfrm>
          <a:prstGeom prst="rect">
            <a:avLst/>
          </a:prstGeom>
          <a:noFill/>
          <a:ln>
            <a:noFill/>
          </a:ln>
        </p:spPr>
        <p:txBody>
          <a:bodyPr spcFirstLastPara="1" vert="horz" wrap="square" lIns="121900" tIns="121900" rIns="121900" bIns="121900" rtlCol="0" anchor="ctr" anchorCtr="0">
            <a:noAutofit/>
          </a:bodyPr>
          <a:lstStyle/>
          <a:p>
            <a:pPr algn="l">
              <a:spcBef>
                <a:spcPts val="0"/>
              </a:spcBef>
              <a:buSzPts val="4200"/>
            </a:pPr>
            <a:r>
              <a:rPr lang="en-US" sz="2800" dirty="0">
                <a:latin typeface="Roboto"/>
                <a:ea typeface="Roboto"/>
                <a:cs typeface="Roboto"/>
                <a:sym typeface="Roboto"/>
              </a:rPr>
              <a:t>Correlation </a:t>
            </a:r>
            <a:r>
              <a:rPr lang="en-US" sz="2800" dirty="0" smtClean="0">
                <a:latin typeface="Roboto"/>
                <a:ea typeface="Roboto"/>
                <a:cs typeface="Roboto"/>
                <a:sym typeface="Roboto"/>
              </a:rPr>
              <a:t>function used as approximation of probability density distribution</a:t>
            </a:r>
            <a:endParaRPr sz="2800" dirty="0"/>
          </a:p>
        </p:txBody>
      </p:sp>
      <p:sp>
        <p:nvSpPr>
          <p:cNvPr id="349" name="Google Shape;349;p18"/>
          <p:cNvSpPr txBox="1"/>
          <p:nvPr/>
        </p:nvSpPr>
        <p:spPr>
          <a:xfrm>
            <a:off x="11279717" y="6201834"/>
            <a:ext cx="732367" cy="524933"/>
          </a:xfrm>
          <a:prstGeom prst="rect">
            <a:avLst/>
          </a:prstGeom>
          <a:noFill/>
          <a:ln>
            <a:noFill/>
          </a:ln>
        </p:spPr>
        <p:txBody>
          <a:bodyPr spcFirstLastPara="1" wrap="square" lIns="121900" tIns="121900" rIns="121900" bIns="121900" anchor="ctr" anchorCtr="0">
            <a:noAutofit/>
          </a:bodyPr>
          <a:lstStyle/>
          <a:p>
            <a:pPr algn="r">
              <a:buClr>
                <a:srgbClr val="FFFFFF"/>
              </a:buClr>
              <a:buSzPts val="1000"/>
            </a:pPr>
            <a:fld id="{00000000-1234-1234-1234-123412341234}" type="slidenum">
              <a:rPr lang="en-US" sz="1333">
                <a:latin typeface="Roboto"/>
                <a:ea typeface="Roboto"/>
                <a:cs typeface="Roboto"/>
                <a:sym typeface="Roboto"/>
              </a:rPr>
              <a:pPr algn="r">
                <a:buClr>
                  <a:srgbClr val="FFFFFF"/>
                </a:buClr>
                <a:buSzPts val="1000"/>
              </a:pPr>
              <a:t>111</a:t>
            </a:fld>
            <a:endParaRPr sz="2400"/>
          </a:p>
        </p:txBody>
      </p:sp>
      <p:pic>
        <p:nvPicPr>
          <p:cNvPr id="4100" name="Picture 4">
            <a:extLst>
              <a:ext uri="{FF2B5EF4-FFF2-40B4-BE49-F238E27FC236}">
                <a16:creationId xmlns:a16="http://schemas.microsoft.com/office/drawing/2014/main" xmlns="" id="{0469A83D-8491-934E-8D09-2905EB02E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377" y="1140618"/>
            <a:ext cx="5637973" cy="571738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4"/>
          <p:cNvSpPr txBox="1">
            <a:spLocks noChangeArrowheads="1"/>
          </p:cNvSpPr>
          <p:nvPr/>
        </p:nvSpPr>
        <p:spPr bwMode="auto">
          <a:xfrm>
            <a:off x="9158818" y="2559051"/>
            <a:ext cx="2940049" cy="308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50000"/>
              </a:lnSpc>
            </a:pPr>
            <a:r>
              <a:rPr lang="en-US" sz="2200" dirty="0">
                <a:solidFill>
                  <a:schemeClr val="tx1"/>
                </a:solidFill>
                <a:latin typeface="+mj-lt"/>
                <a:ea typeface="Roboto Light" panose="02000000000000000000" pitchFamily="2" charset="0"/>
              </a:rPr>
              <a:t>With probability P=</a:t>
            </a:r>
            <a:r>
              <a:rPr lang="uk-UA" sz="2200" dirty="0">
                <a:solidFill>
                  <a:schemeClr val="tx1"/>
                </a:solidFill>
                <a:latin typeface="+mj-lt"/>
                <a:ea typeface="Roboto Light" panose="02000000000000000000" pitchFamily="2" charset="0"/>
              </a:rPr>
              <a:t>0.93 (93%) </a:t>
            </a:r>
            <a:r>
              <a:rPr lang="en-US" sz="2200" dirty="0">
                <a:solidFill>
                  <a:schemeClr val="tx1"/>
                </a:solidFill>
                <a:latin typeface="+mj-lt"/>
                <a:ea typeface="Roboto Light" panose="02000000000000000000" pitchFamily="2" charset="0"/>
              </a:rPr>
              <a:t>source is located in the domain, restricted by </a:t>
            </a:r>
            <a:r>
              <a:rPr lang="en-US" sz="2200" dirty="0" err="1">
                <a:solidFill>
                  <a:schemeClr val="tx1"/>
                </a:solidFill>
                <a:latin typeface="+mj-lt"/>
                <a:ea typeface="Roboto Light" panose="02000000000000000000" pitchFamily="2" charset="0"/>
              </a:rPr>
              <a:t>isoline</a:t>
            </a:r>
            <a:r>
              <a:rPr lang="en-US" sz="2200" dirty="0">
                <a:solidFill>
                  <a:schemeClr val="tx1"/>
                </a:solidFill>
                <a:latin typeface="+mj-lt"/>
                <a:ea typeface="Roboto Light" panose="02000000000000000000" pitchFamily="2" charset="0"/>
              </a:rPr>
              <a:t> of normalized correlation function r=0.1</a:t>
            </a:r>
          </a:p>
        </p:txBody>
      </p:sp>
      <p:cxnSp>
        <p:nvCxnSpPr>
          <p:cNvPr id="4" name="Straight Arrow Connector 3"/>
          <p:cNvCxnSpPr>
            <a:cxnSpLocks/>
            <a:stCxn id="13" idx="1"/>
          </p:cNvCxnSpPr>
          <p:nvPr/>
        </p:nvCxnSpPr>
        <p:spPr>
          <a:xfrm flipH="1" flipV="1">
            <a:off x="5936344" y="2559052"/>
            <a:ext cx="3222474" cy="1543435"/>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13" idx="1"/>
          </p:cNvCxnSpPr>
          <p:nvPr/>
        </p:nvCxnSpPr>
        <p:spPr>
          <a:xfrm flipH="1">
            <a:off x="8403772" y="4102487"/>
            <a:ext cx="755046" cy="193742"/>
          </a:xfrm>
          <a:prstGeom prst="straightConnector1">
            <a:avLst/>
          </a:prstGeom>
          <a:ln w="2857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620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60921A-C8A7-6944-8EB2-DC486C00AE29}"/>
              </a:ext>
            </a:extLst>
          </p:cNvPr>
          <p:cNvSpPr>
            <a:spLocks noGrp="1"/>
          </p:cNvSpPr>
          <p:nvPr>
            <p:ph type="title"/>
          </p:nvPr>
        </p:nvSpPr>
        <p:spPr>
          <a:xfrm>
            <a:off x="1" y="217483"/>
            <a:ext cx="11776400" cy="611573"/>
          </a:xfrm>
        </p:spPr>
        <p:txBody>
          <a:bodyPr>
            <a:noAutofit/>
          </a:bodyPr>
          <a:lstStyle/>
          <a:p>
            <a:r>
              <a:rPr lang="en-GB" sz="2800" dirty="0" smtClean="0">
                <a:ea typeface="Roboto" panose="02000000000000000000" pitchFamily="2" charset="0"/>
              </a:rPr>
              <a:t>Release </a:t>
            </a:r>
            <a:r>
              <a:rPr lang="en-GB" sz="2800" dirty="0">
                <a:ea typeface="Roboto" panose="02000000000000000000" pitchFamily="2" charset="0"/>
              </a:rPr>
              <a:t>Start Time (in Hours from the Beginning of Model Calculation)</a:t>
            </a:r>
            <a:r>
              <a:rPr lang="x-none" sz="2800" dirty="0">
                <a:ea typeface="Roboto" panose="02000000000000000000" pitchFamily="2" charset="0"/>
              </a:rPr>
              <a:t/>
            </a:r>
            <a:br>
              <a:rPr lang="x-none" sz="2800" dirty="0">
                <a:ea typeface="Roboto" panose="02000000000000000000" pitchFamily="2" charset="0"/>
              </a:rPr>
            </a:br>
            <a:endParaRPr lang="x-none" sz="2800" dirty="0"/>
          </a:p>
        </p:txBody>
      </p:sp>
      <p:sp>
        <p:nvSpPr>
          <p:cNvPr id="3" name="Slide Number Placeholder 2">
            <a:extLst>
              <a:ext uri="{FF2B5EF4-FFF2-40B4-BE49-F238E27FC236}">
                <a16:creationId xmlns:a16="http://schemas.microsoft.com/office/drawing/2014/main" xmlns="" id="{324EB12A-1EDA-8640-9A75-A5BD985BA118}"/>
              </a:ext>
            </a:extLst>
          </p:cNvPr>
          <p:cNvSpPr>
            <a:spLocks noGrp="1"/>
          </p:cNvSpPr>
          <p:nvPr>
            <p:ph type="sldNum" idx="12"/>
          </p:nvPr>
        </p:nvSpPr>
        <p:spPr>
          <a:xfrm>
            <a:off x="9231086" y="6383049"/>
            <a:ext cx="2844800" cy="365125"/>
          </a:xfrm>
        </p:spPr>
        <p:txBody>
          <a:bodyPr/>
          <a:lstStyle/>
          <a:p>
            <a:fld id="{00000000-1234-1234-1234-123412341234}" type="slidenum">
              <a:rPr lang="en-US" smtClean="0">
                <a:solidFill>
                  <a:schemeClr val="tx1"/>
                </a:solidFill>
              </a:rPr>
              <a:pPr/>
              <a:t>112</a:t>
            </a:fld>
            <a:endParaRPr lang="en-US" dirty="0">
              <a:solidFill>
                <a:schemeClr val="tx1"/>
              </a:solidFill>
            </a:endParaRPr>
          </a:p>
        </p:txBody>
      </p:sp>
      <p:pic>
        <p:nvPicPr>
          <p:cNvPr id="7" name="Рисунок 2">
            <a:extLst>
              <a:ext uri="{FF2B5EF4-FFF2-40B4-BE49-F238E27FC236}">
                <a16:creationId xmlns:a16="http://schemas.microsoft.com/office/drawing/2014/main" xmlns="" id="{1C016E4C-CF6F-DA44-B6DC-43ADE0567E78}"/>
              </a:ext>
            </a:extLst>
          </p:cNvPr>
          <p:cNvPicPr>
            <a:picLocks noChangeAspect="1"/>
          </p:cNvPicPr>
          <p:nvPr/>
        </p:nvPicPr>
        <p:blipFill>
          <a:blip r:embed="rId3"/>
          <a:stretch>
            <a:fillRect/>
          </a:stretch>
        </p:blipFill>
        <p:spPr>
          <a:xfrm>
            <a:off x="-1" y="829056"/>
            <a:ext cx="12193663" cy="5553993"/>
          </a:xfrm>
          <a:prstGeom prst="rect">
            <a:avLst/>
          </a:prstGeom>
        </p:spPr>
      </p:pic>
    </p:spTree>
    <p:extLst>
      <p:ext uri="{BB962C8B-B14F-4D97-AF65-F5344CB8AC3E}">
        <p14:creationId xmlns:p14="http://schemas.microsoft.com/office/powerpoint/2010/main" val="8607035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60921A-C8A7-6944-8EB2-DC486C00AE29}"/>
              </a:ext>
            </a:extLst>
          </p:cNvPr>
          <p:cNvSpPr>
            <a:spLocks noGrp="1"/>
          </p:cNvSpPr>
          <p:nvPr>
            <p:ph type="title"/>
          </p:nvPr>
        </p:nvSpPr>
        <p:spPr>
          <a:xfrm>
            <a:off x="1151467" y="144036"/>
            <a:ext cx="10624933" cy="611573"/>
          </a:xfrm>
        </p:spPr>
        <p:txBody>
          <a:bodyPr>
            <a:normAutofit/>
          </a:bodyPr>
          <a:lstStyle/>
          <a:p>
            <a:r>
              <a:rPr lang="en-GB" sz="3000" dirty="0" smtClean="0">
                <a:ea typeface="Roboto" panose="02000000000000000000" pitchFamily="2" charset="0"/>
              </a:rPr>
              <a:t>Calculated </a:t>
            </a:r>
            <a:r>
              <a:rPr lang="en-GB" sz="3000" dirty="0">
                <a:ea typeface="Roboto" panose="02000000000000000000" pitchFamily="2" charset="0"/>
              </a:rPr>
              <a:t>Release Duration in Hours</a:t>
            </a:r>
            <a:endParaRPr lang="x-none" sz="3000" dirty="0">
              <a:ea typeface="Roboto" panose="02000000000000000000" pitchFamily="2" charset="0"/>
            </a:endParaRPr>
          </a:p>
        </p:txBody>
      </p:sp>
      <p:sp>
        <p:nvSpPr>
          <p:cNvPr id="3" name="Slide Number Placeholder 2">
            <a:extLst>
              <a:ext uri="{FF2B5EF4-FFF2-40B4-BE49-F238E27FC236}">
                <a16:creationId xmlns:a16="http://schemas.microsoft.com/office/drawing/2014/main" xmlns="" id="{324EB12A-1EDA-8640-9A75-A5BD985BA118}"/>
              </a:ext>
            </a:extLst>
          </p:cNvPr>
          <p:cNvSpPr>
            <a:spLocks noGrp="1"/>
          </p:cNvSpPr>
          <p:nvPr>
            <p:ph type="sldNum" idx="12"/>
          </p:nvPr>
        </p:nvSpPr>
        <p:spPr/>
        <p:txBody>
          <a:bodyPr/>
          <a:lstStyle/>
          <a:p>
            <a:fld id="{00000000-1234-1234-1234-123412341234}" type="slidenum">
              <a:rPr lang="en-US" smtClean="0">
                <a:solidFill>
                  <a:schemeClr val="tx1"/>
                </a:solidFill>
              </a:rPr>
              <a:pPr/>
              <a:t>113</a:t>
            </a:fld>
            <a:endParaRPr lang="en-US" dirty="0">
              <a:solidFill>
                <a:schemeClr val="tx1"/>
              </a:solidFill>
            </a:endParaRPr>
          </a:p>
        </p:txBody>
      </p:sp>
      <p:pic>
        <p:nvPicPr>
          <p:cNvPr id="8" name="Рисунок 3">
            <a:extLst>
              <a:ext uri="{FF2B5EF4-FFF2-40B4-BE49-F238E27FC236}">
                <a16:creationId xmlns:a16="http://schemas.microsoft.com/office/drawing/2014/main" xmlns="" id="{BA5EB80D-A1D2-6743-A1BB-299DE4C1F065}"/>
              </a:ext>
            </a:extLst>
          </p:cNvPr>
          <p:cNvPicPr>
            <a:picLocks noChangeAspect="1"/>
          </p:cNvPicPr>
          <p:nvPr/>
        </p:nvPicPr>
        <p:blipFill rotWithShape="1">
          <a:blip r:embed="rId3"/>
          <a:srcRect/>
          <a:stretch/>
        </p:blipFill>
        <p:spPr>
          <a:xfrm>
            <a:off x="371626" y="769865"/>
            <a:ext cx="11640457" cy="5420668"/>
          </a:xfrm>
          <a:prstGeom prst="rect">
            <a:avLst/>
          </a:prstGeom>
        </p:spPr>
      </p:pic>
      <p:pic>
        <p:nvPicPr>
          <p:cNvPr id="4" name="Picture 3">
            <a:extLst>
              <a:ext uri="{FF2B5EF4-FFF2-40B4-BE49-F238E27FC236}">
                <a16:creationId xmlns:a16="http://schemas.microsoft.com/office/drawing/2014/main" xmlns="" id="{3BE978DA-D442-AB41-88B8-61EB107E9593}"/>
              </a:ext>
            </a:extLst>
          </p:cNvPr>
          <p:cNvPicPr>
            <a:picLocks noChangeAspect="1"/>
          </p:cNvPicPr>
          <p:nvPr/>
        </p:nvPicPr>
        <p:blipFill rotWithShape="1">
          <a:blip r:embed="rId4"/>
          <a:srcRect l="4314" t="1322" r="3879" b="1800"/>
          <a:stretch/>
        </p:blipFill>
        <p:spPr>
          <a:xfrm>
            <a:off x="10682164" y="2695199"/>
            <a:ext cx="1327235" cy="3101171"/>
          </a:xfrm>
          <a:prstGeom prst="rect">
            <a:avLst/>
          </a:prstGeom>
        </p:spPr>
      </p:pic>
    </p:spTree>
    <p:extLst>
      <p:ext uri="{BB962C8B-B14F-4D97-AF65-F5344CB8AC3E}">
        <p14:creationId xmlns:p14="http://schemas.microsoft.com/office/powerpoint/2010/main" val="1432761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60921A-C8A7-6944-8EB2-DC486C00AE29}"/>
              </a:ext>
            </a:extLst>
          </p:cNvPr>
          <p:cNvSpPr>
            <a:spLocks noGrp="1"/>
          </p:cNvSpPr>
          <p:nvPr>
            <p:ph type="title"/>
          </p:nvPr>
        </p:nvSpPr>
        <p:spPr>
          <a:xfrm>
            <a:off x="-319314" y="114658"/>
            <a:ext cx="12322627" cy="611573"/>
          </a:xfrm>
        </p:spPr>
        <p:txBody>
          <a:bodyPr>
            <a:noAutofit/>
          </a:bodyPr>
          <a:lstStyle/>
          <a:p>
            <a:r>
              <a:rPr lang="x-none" sz="3000" dirty="0" smtClean="0">
                <a:ea typeface="Roboto" panose="02000000000000000000" pitchFamily="2" charset="0"/>
              </a:rPr>
              <a:t>Total </a:t>
            </a:r>
            <a:r>
              <a:rPr lang="x-none" sz="3000" dirty="0">
                <a:ea typeface="Roboto" panose="02000000000000000000" pitchFamily="2" charset="0"/>
              </a:rPr>
              <a:t>released mass in Becquerel</a:t>
            </a:r>
            <a:r>
              <a:rPr lang="ru-RU" sz="3000" dirty="0">
                <a:ea typeface="Roboto" panose="02000000000000000000" pitchFamily="2" charset="0"/>
              </a:rPr>
              <a:t> </a:t>
            </a:r>
            <a:r>
              <a:rPr lang="en-US" sz="3000" dirty="0">
                <a:ea typeface="Roboto" panose="02000000000000000000" pitchFamily="2" charset="0"/>
              </a:rPr>
              <a:t>depending on assumed source location</a:t>
            </a:r>
            <a:endParaRPr lang="x-none" sz="3000" dirty="0">
              <a:ea typeface="Roboto" panose="02000000000000000000" pitchFamily="2" charset="0"/>
            </a:endParaRPr>
          </a:p>
        </p:txBody>
      </p:sp>
      <p:sp>
        <p:nvSpPr>
          <p:cNvPr id="3" name="Slide Number Placeholder 2">
            <a:extLst>
              <a:ext uri="{FF2B5EF4-FFF2-40B4-BE49-F238E27FC236}">
                <a16:creationId xmlns:a16="http://schemas.microsoft.com/office/drawing/2014/main" xmlns="" id="{324EB12A-1EDA-8640-9A75-A5BD985BA118}"/>
              </a:ext>
            </a:extLst>
          </p:cNvPr>
          <p:cNvSpPr>
            <a:spLocks noGrp="1"/>
          </p:cNvSpPr>
          <p:nvPr>
            <p:ph type="sldNum" idx="12"/>
          </p:nvPr>
        </p:nvSpPr>
        <p:spPr>
          <a:xfrm>
            <a:off x="9063170" y="6389978"/>
            <a:ext cx="2844800" cy="365125"/>
          </a:xfrm>
        </p:spPr>
        <p:txBody>
          <a:bodyPr/>
          <a:lstStyle/>
          <a:p>
            <a:fld id="{00000000-1234-1234-1234-123412341234}" type="slidenum">
              <a:rPr lang="en-US" smtClean="0">
                <a:solidFill>
                  <a:schemeClr val="tx1"/>
                </a:solidFill>
              </a:rPr>
              <a:pPr/>
              <a:t>114</a:t>
            </a:fld>
            <a:endParaRPr lang="en-US" dirty="0">
              <a:solidFill>
                <a:schemeClr val="tx1"/>
              </a:solidFill>
            </a:endParaRPr>
          </a:p>
        </p:txBody>
      </p:sp>
      <p:grpSp>
        <p:nvGrpSpPr>
          <p:cNvPr id="6" name="Group 5">
            <a:extLst>
              <a:ext uri="{FF2B5EF4-FFF2-40B4-BE49-F238E27FC236}">
                <a16:creationId xmlns:a16="http://schemas.microsoft.com/office/drawing/2014/main" xmlns="" id="{318406D8-93A7-3C4B-8963-8E3781D18E38}"/>
              </a:ext>
            </a:extLst>
          </p:cNvPr>
          <p:cNvGrpSpPr/>
          <p:nvPr/>
        </p:nvGrpSpPr>
        <p:grpSpPr>
          <a:xfrm>
            <a:off x="980715" y="770477"/>
            <a:ext cx="10230571" cy="6030820"/>
            <a:chOff x="735536" y="577857"/>
            <a:chExt cx="7672928" cy="4523115"/>
          </a:xfrm>
        </p:grpSpPr>
        <p:pic>
          <p:nvPicPr>
            <p:cNvPr id="7" name="Рисунок 1">
              <a:extLst>
                <a:ext uri="{FF2B5EF4-FFF2-40B4-BE49-F238E27FC236}">
                  <a16:creationId xmlns:a16="http://schemas.microsoft.com/office/drawing/2014/main" xmlns="" id="{29ABCBA0-E50C-1840-9C34-2680776EC872}"/>
                </a:ext>
              </a:extLst>
            </p:cNvPr>
            <p:cNvPicPr>
              <a:picLocks noChangeAspect="1"/>
            </p:cNvPicPr>
            <p:nvPr/>
          </p:nvPicPr>
          <p:blipFill rotWithShape="1">
            <a:blip r:embed="rId3"/>
            <a:srcRect l="1" t="-377" r="-90" b="72"/>
            <a:stretch/>
          </p:blipFill>
          <p:spPr>
            <a:xfrm>
              <a:off x="735536" y="577857"/>
              <a:ext cx="7672928" cy="4523115"/>
            </a:xfrm>
            <a:prstGeom prst="rect">
              <a:avLst/>
            </a:prstGeom>
          </p:spPr>
        </p:pic>
        <p:pic>
          <p:nvPicPr>
            <p:cNvPr id="5" name="Picture 4">
              <a:extLst>
                <a:ext uri="{FF2B5EF4-FFF2-40B4-BE49-F238E27FC236}">
                  <a16:creationId xmlns:a16="http://schemas.microsoft.com/office/drawing/2014/main" xmlns="" id="{8A1D3AAD-9DBB-B747-BD15-B9E8805A8540}"/>
                </a:ext>
              </a:extLst>
            </p:cNvPr>
            <p:cNvPicPr>
              <a:picLocks noChangeAspect="1"/>
            </p:cNvPicPr>
            <p:nvPr/>
          </p:nvPicPr>
          <p:blipFill rotWithShape="1">
            <a:blip r:embed="rId4"/>
            <a:srcRect l="1942" t="2083" r="2600" b="3570"/>
            <a:stretch/>
          </p:blipFill>
          <p:spPr>
            <a:xfrm>
              <a:off x="7471833" y="3200400"/>
              <a:ext cx="907669" cy="1831281"/>
            </a:xfrm>
            <a:prstGeom prst="rect">
              <a:avLst/>
            </a:prstGeom>
          </p:spPr>
        </p:pic>
      </p:grpSp>
    </p:spTree>
    <p:extLst>
      <p:ext uri="{BB962C8B-B14F-4D97-AF65-F5344CB8AC3E}">
        <p14:creationId xmlns:p14="http://schemas.microsoft.com/office/powerpoint/2010/main" val="38607697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7571" y="0"/>
            <a:ext cx="10972800" cy="1143000"/>
          </a:xfrm>
        </p:spPr>
        <p:txBody>
          <a:bodyPr/>
          <a:lstStyle/>
          <a:p>
            <a:r>
              <a:rPr lang="en-US" sz="4000" dirty="0" smtClean="0"/>
              <a:t>Final remarks</a:t>
            </a:r>
            <a:endParaRPr lang="ru-RU" dirty="0"/>
          </a:p>
        </p:txBody>
      </p:sp>
      <p:sp>
        <p:nvSpPr>
          <p:cNvPr id="4" name="Номер слайда 3"/>
          <p:cNvSpPr>
            <a:spLocks noGrp="1"/>
          </p:cNvSpPr>
          <p:nvPr>
            <p:ph type="sldNum" sz="quarter" idx="12"/>
          </p:nvPr>
        </p:nvSpPr>
        <p:spPr>
          <a:xfrm>
            <a:off x="9009742" y="6334580"/>
            <a:ext cx="2844800" cy="365125"/>
          </a:xfrm>
        </p:spPr>
        <p:txBody>
          <a:bodyPr/>
          <a:lstStyle/>
          <a:p>
            <a:fld id="{9D6BE3D9-D078-417B-9E8A-9A149A3E8959}" type="slidenum">
              <a:rPr lang="ru-RU" smtClean="0">
                <a:solidFill>
                  <a:prstClr val="black">
                    <a:tint val="75000"/>
                  </a:prstClr>
                </a:solidFill>
              </a:rPr>
              <a:pPr/>
              <a:t>115</a:t>
            </a:fld>
            <a:endParaRPr lang="ru-RU">
              <a:solidFill>
                <a:prstClr val="black">
                  <a:tint val="75000"/>
                </a:prstClr>
              </a:solidFill>
            </a:endParaRPr>
          </a:p>
        </p:txBody>
      </p:sp>
      <p:sp>
        <p:nvSpPr>
          <p:cNvPr id="6" name="TextBox 5"/>
          <p:cNvSpPr txBox="1"/>
          <p:nvPr/>
        </p:nvSpPr>
        <p:spPr>
          <a:xfrm>
            <a:off x="1023256" y="821173"/>
            <a:ext cx="10341430" cy="5878532"/>
          </a:xfrm>
          <a:prstGeom prst="rect">
            <a:avLst/>
          </a:prstGeom>
          <a:noFill/>
        </p:spPr>
        <p:txBody>
          <a:bodyPr wrap="square" rtlCol="0">
            <a:spAutoFit/>
          </a:bodyPr>
          <a:lstStyle/>
          <a:p>
            <a:r>
              <a:rPr lang="en-US" sz="3200" dirty="0" smtClean="0"/>
              <a:t>Future FLEXPART applications in joint work may </a:t>
            </a:r>
            <a:r>
              <a:rPr lang="en-US" sz="3200" smtClean="0"/>
              <a:t>include:</a:t>
            </a:r>
          </a:p>
          <a:p>
            <a:endParaRPr lang="en-US" sz="3200" dirty="0" smtClean="0"/>
          </a:p>
          <a:p>
            <a:pPr marL="457200" indent="-457200">
              <a:buFont typeface="Arial" panose="020B0604020202020204" pitchFamily="34" charset="0"/>
              <a:buChar char="•"/>
            </a:pPr>
            <a:r>
              <a:rPr lang="en-US" sz="2400" dirty="0" smtClean="0"/>
              <a:t>Finalizing forward dispersion modeling for Fukushima, producing global deposition fields for marine transport model</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Performing a new STE study </a:t>
            </a:r>
            <a:r>
              <a:rPr lang="en-US" sz="2400" dirty="0"/>
              <a:t>for </a:t>
            </a:r>
            <a:r>
              <a:rPr lang="en-US" sz="2400" dirty="0" smtClean="0"/>
              <a:t>Fukushima, taking </a:t>
            </a:r>
            <a:r>
              <a:rPr lang="en-US" sz="2400" dirty="0"/>
              <a:t>into consideration possible variability in meteorological data and size distribution with the ensemble STE </a:t>
            </a:r>
            <a:r>
              <a:rPr lang="en-US" sz="2400" dirty="0" smtClean="0"/>
              <a:t>method</a:t>
            </a:r>
            <a:endParaRPr lang="en-US" sz="2400" dirty="0"/>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 Evaluation </a:t>
            </a:r>
            <a:r>
              <a:rPr lang="en-US" sz="2400" dirty="0"/>
              <a:t>of global atmospheric transport and fallout on Ocean of the radionuclides following Chernobyl accident for further use by marine transport </a:t>
            </a:r>
            <a:r>
              <a:rPr lang="en-US" sz="2400" dirty="0" smtClean="0"/>
              <a:t>model</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Adaptation for use in operational mode in joint model chain with the POSEIDON marine transport and dose assessment code</a:t>
            </a:r>
          </a:p>
        </p:txBody>
      </p:sp>
    </p:spTree>
    <p:extLst>
      <p:ext uri="{BB962C8B-B14F-4D97-AF65-F5344CB8AC3E}">
        <p14:creationId xmlns:p14="http://schemas.microsoft.com/office/powerpoint/2010/main" val="15646588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1"/>
          <p:cNvSpPr txBox="1">
            <a:spLocks noGrp="1"/>
          </p:cNvSpPr>
          <p:nvPr>
            <p:ph type="title"/>
          </p:nvPr>
        </p:nvSpPr>
        <p:spPr>
          <a:xfrm>
            <a:off x="1393371" y="2238260"/>
            <a:ext cx="9753600" cy="810800"/>
          </a:xfrm>
          <a:prstGeom prst="rect">
            <a:avLst/>
          </a:prstGeom>
          <a:noFill/>
          <a:ln>
            <a:noFill/>
          </a:ln>
        </p:spPr>
        <p:txBody>
          <a:bodyPr spcFirstLastPara="1" vert="horz" wrap="square" lIns="121900" tIns="121900" rIns="121900" bIns="121900" rtlCol="0" anchor="t" anchorCtr="0">
            <a:noAutofit/>
          </a:bodyPr>
          <a:lstStyle/>
          <a:p>
            <a:r>
              <a:rPr lang="en-US" sz="4000" dirty="0" smtClean="0">
                <a:solidFill>
                  <a:schemeClr val="tx1"/>
                </a:solidFill>
                <a:ea typeface="Montserrat"/>
                <a:cs typeface="Montserrat"/>
                <a:sym typeface="Montserrat"/>
              </a:rPr>
              <a:t>Thank you </a:t>
            </a:r>
            <a:r>
              <a:rPr lang="en-US" sz="4000" smtClean="0">
                <a:solidFill>
                  <a:schemeClr val="tx1"/>
                </a:solidFill>
                <a:ea typeface="Montserrat"/>
                <a:cs typeface="Montserrat"/>
                <a:sym typeface="Montserrat"/>
              </a:rPr>
              <a:t>for attention!</a:t>
            </a:r>
            <a:endParaRPr sz="5200" dirty="0">
              <a:solidFill>
                <a:schemeClr val="tx1"/>
              </a:solidFill>
              <a:ea typeface="Montserrat"/>
              <a:cs typeface="Montserrat"/>
              <a:sym typeface="Montserrat"/>
            </a:endParaRPr>
          </a:p>
        </p:txBody>
      </p:sp>
      <p:sp>
        <p:nvSpPr>
          <p:cNvPr id="371" name="Google Shape;371;p21"/>
          <p:cNvSpPr txBox="1"/>
          <p:nvPr/>
        </p:nvSpPr>
        <p:spPr>
          <a:xfrm>
            <a:off x="11279717" y="6201834"/>
            <a:ext cx="732367" cy="524933"/>
          </a:xfrm>
          <a:prstGeom prst="rect">
            <a:avLst/>
          </a:prstGeom>
          <a:noFill/>
          <a:ln>
            <a:noFill/>
          </a:ln>
        </p:spPr>
        <p:txBody>
          <a:bodyPr spcFirstLastPara="1" wrap="square" lIns="121900" tIns="121900" rIns="121900" bIns="121900" anchor="ctr" anchorCtr="0">
            <a:noAutofit/>
          </a:bodyPr>
          <a:lstStyle/>
          <a:p>
            <a:pPr algn="r">
              <a:buClr>
                <a:srgbClr val="FFFFFF"/>
              </a:buClr>
              <a:buSzPts val="1000"/>
            </a:pPr>
            <a:fld id="{00000000-1234-1234-1234-123412341234}" type="slidenum">
              <a:rPr lang="en-US" sz="1333">
                <a:latin typeface="Roboto"/>
                <a:ea typeface="Roboto"/>
                <a:cs typeface="Roboto"/>
                <a:sym typeface="Roboto"/>
              </a:rPr>
              <a:pPr algn="r">
                <a:buClr>
                  <a:srgbClr val="FFFFFF"/>
                </a:buClr>
                <a:buSzPts val="1000"/>
              </a:pPr>
              <a:t>116</a:t>
            </a:fld>
            <a:endParaRPr sz="2400" dirty="0"/>
          </a:p>
        </p:txBody>
      </p:sp>
    </p:spTree>
    <p:extLst>
      <p:ext uri="{BB962C8B-B14F-4D97-AF65-F5344CB8AC3E}">
        <p14:creationId xmlns:p14="http://schemas.microsoft.com/office/powerpoint/2010/main" val="2699706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Size distribution (SZ) parameters	</a:t>
            </a:r>
            <a:endParaRPr lang="ru-RU" dirty="0"/>
          </a:p>
        </p:txBody>
      </p:sp>
      <p:sp>
        <p:nvSpPr>
          <p:cNvPr id="3" name="Объект 2"/>
          <p:cNvSpPr>
            <a:spLocks noGrp="1"/>
          </p:cNvSpPr>
          <p:nvPr>
            <p:ph idx="1"/>
          </p:nvPr>
        </p:nvSpPr>
        <p:spPr/>
        <p:txBody>
          <a:bodyPr/>
          <a:lstStyle/>
          <a:p>
            <a:pPr marL="0" indent="0">
              <a:buNone/>
            </a:pPr>
            <a:r>
              <a:rPr lang="en-US" dirty="0" smtClean="0"/>
              <a:t>All above parameterizations depend on the following parameters, which define size distribution (SZ)</a:t>
            </a:r>
          </a:p>
          <a:p>
            <a:pPr marL="0" indent="0">
              <a:buNone/>
            </a:pPr>
            <a:endParaRPr lang="en-US" dirty="0" smtClean="0"/>
          </a:p>
          <a:p>
            <a:r>
              <a:rPr lang="en-US" dirty="0" smtClean="0"/>
              <a:t>Mean aerodynamic diameter, </a:t>
            </a:r>
            <a:r>
              <a:rPr lang="en-US" b="1" dirty="0" smtClean="0"/>
              <a:t>d</a:t>
            </a:r>
            <a:r>
              <a:rPr lang="en-US" dirty="0" smtClean="0"/>
              <a:t> [</a:t>
            </a:r>
            <a:r>
              <a:rPr lang="el-GR" dirty="0" smtClean="0"/>
              <a:t>μ</a:t>
            </a:r>
            <a:r>
              <a:rPr lang="en-US" dirty="0" smtClean="0"/>
              <a:t>m]</a:t>
            </a:r>
          </a:p>
          <a:p>
            <a:r>
              <a:rPr lang="en-US" dirty="0" smtClean="0"/>
              <a:t>Geometric standard deviation, </a:t>
            </a:r>
            <a:r>
              <a:rPr lang="el-GR" b="1" dirty="0" smtClean="0"/>
              <a:t>σ</a:t>
            </a:r>
            <a:r>
              <a:rPr lang="en-US" b="1" dirty="0" smtClean="0"/>
              <a:t> </a:t>
            </a:r>
            <a:r>
              <a:rPr lang="en-US" dirty="0" smtClean="0"/>
              <a:t>[</a:t>
            </a:r>
            <a:r>
              <a:rPr lang="en-US" dirty="0" err="1" smtClean="0"/>
              <a:t>nondimensional</a:t>
            </a:r>
            <a:r>
              <a:rPr lang="en-US" dirty="0" smtClean="0"/>
              <a:t>]</a:t>
            </a:r>
          </a:p>
          <a:p>
            <a:endParaRPr lang="en-US" dirty="0"/>
          </a:p>
          <a:p>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12</a:t>
            </a:fld>
            <a:endParaRPr lang="ru-RU"/>
          </a:p>
        </p:txBody>
      </p:sp>
    </p:spTree>
    <p:extLst>
      <p:ext uri="{BB962C8B-B14F-4D97-AF65-F5344CB8AC3E}">
        <p14:creationId xmlns:p14="http://schemas.microsoft.com/office/powerpoint/2010/main" val="2517806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1218" y="157307"/>
            <a:ext cx="10515600" cy="1325563"/>
          </a:xfrm>
        </p:spPr>
        <p:txBody>
          <a:bodyPr/>
          <a:lstStyle/>
          <a:p>
            <a:r>
              <a:rPr lang="en-US" dirty="0" smtClean="0"/>
              <a:t>Backward mode	</a:t>
            </a:r>
            <a:endParaRPr lang="ru-RU" dirty="0"/>
          </a:p>
        </p:txBody>
      </p:sp>
      <p:sp>
        <p:nvSpPr>
          <p:cNvPr id="3" name="Объект 2"/>
          <p:cNvSpPr>
            <a:spLocks noGrp="1"/>
          </p:cNvSpPr>
          <p:nvPr>
            <p:ph idx="1"/>
          </p:nvPr>
        </p:nvSpPr>
        <p:spPr>
          <a:xfrm>
            <a:off x="838200" y="1346200"/>
            <a:ext cx="11125200" cy="5511800"/>
          </a:xfrm>
        </p:spPr>
        <p:txBody>
          <a:bodyPr>
            <a:normAutofit lnSpcReduction="10000"/>
          </a:bodyPr>
          <a:lstStyle/>
          <a:p>
            <a:r>
              <a:rPr lang="en-US" dirty="0" smtClean="0"/>
              <a:t>Runs model backward in time (option LDIRECT=-1)</a:t>
            </a:r>
          </a:p>
          <a:p>
            <a:endParaRPr lang="en-US" dirty="0"/>
          </a:p>
          <a:p>
            <a:r>
              <a:rPr lang="en-US" dirty="0" smtClean="0"/>
              <a:t>Release produced in indicated places of receptors and for specified start and end time of measurement by respective receptor</a:t>
            </a:r>
          </a:p>
          <a:p>
            <a:endParaRPr lang="en-US" dirty="0"/>
          </a:p>
          <a:p>
            <a:r>
              <a:rPr lang="en-US" dirty="0" smtClean="0"/>
              <a:t>Gridded ‘concentration’ fields correspond to the so-called ‘sensitivity’ or ‘source-receptor function’ (SRF)</a:t>
            </a:r>
          </a:p>
          <a:p>
            <a:r>
              <a:rPr lang="en-US" dirty="0" smtClean="0"/>
              <a:t>SRF allows to evaluate concentration at the respective receptor for </a:t>
            </a:r>
            <a:r>
              <a:rPr lang="en-US" b="1" dirty="0" smtClean="0"/>
              <a:t>ANY </a:t>
            </a:r>
            <a:r>
              <a:rPr lang="en-US" dirty="0" smtClean="0"/>
              <a:t>source, coinciding with ANY of the computational grid nodes (or their arbitrary combination) without running model</a:t>
            </a:r>
          </a:p>
          <a:p>
            <a:endParaRPr lang="en-US" dirty="0" smtClean="0"/>
          </a:p>
          <a:p>
            <a:r>
              <a:rPr lang="en-US" dirty="0" smtClean="0"/>
              <a:t>More technical detail regarding backward mode will be provided later  in this presentation</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13</a:t>
            </a:fld>
            <a:endParaRPr lang="ru-RU"/>
          </a:p>
        </p:txBody>
      </p:sp>
    </p:spTree>
    <p:extLst>
      <p:ext uri="{BB962C8B-B14F-4D97-AF65-F5344CB8AC3E}">
        <p14:creationId xmlns:p14="http://schemas.microsoft.com/office/powerpoint/2010/main" val="498378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1925"/>
            <a:ext cx="10515600" cy="1325563"/>
          </a:xfrm>
        </p:spPr>
        <p:txBody>
          <a:bodyPr>
            <a:normAutofit/>
          </a:bodyPr>
          <a:lstStyle/>
          <a:p>
            <a:r>
              <a:rPr lang="en-US" dirty="0" smtClean="0"/>
              <a:t>II. </a:t>
            </a:r>
            <a:r>
              <a:rPr lang="en-US" dirty="0"/>
              <a:t>Simulation of atmospheric transport following Fukushima </a:t>
            </a:r>
            <a:r>
              <a:rPr lang="en-US" dirty="0" smtClean="0"/>
              <a:t>accident</a:t>
            </a:r>
            <a:endParaRPr lang="ru-RU" dirty="0"/>
          </a:p>
        </p:txBody>
      </p:sp>
      <p:sp>
        <p:nvSpPr>
          <p:cNvPr id="3" name="Объект 2"/>
          <p:cNvSpPr>
            <a:spLocks noGrp="1"/>
          </p:cNvSpPr>
          <p:nvPr>
            <p:ph idx="1"/>
          </p:nvPr>
        </p:nvSpPr>
        <p:spPr>
          <a:xfrm>
            <a:off x="838200" y="1825624"/>
            <a:ext cx="10515600" cy="5032375"/>
          </a:xfrm>
        </p:spPr>
        <p:txBody>
          <a:bodyPr>
            <a:normAutofit fontScale="92500" lnSpcReduction="10000"/>
          </a:bodyPr>
          <a:lstStyle/>
          <a:p>
            <a:pPr marL="0" indent="0">
              <a:buNone/>
            </a:pPr>
            <a:r>
              <a:rPr lang="en-US" dirty="0" smtClean="0"/>
              <a:t>Motivation</a:t>
            </a:r>
          </a:p>
          <a:p>
            <a:r>
              <a:rPr lang="en-US" dirty="0" smtClean="0"/>
              <a:t>Two basic sets </a:t>
            </a:r>
            <a:r>
              <a:rPr lang="en-US" dirty="0" err="1" smtClean="0"/>
              <a:t>pf</a:t>
            </a:r>
            <a:r>
              <a:rPr lang="en-US" dirty="0" smtClean="0"/>
              <a:t> Cs-137 concentration measurements </a:t>
            </a:r>
          </a:p>
          <a:p>
            <a:pPr marL="914400" lvl="1" indent="-457200">
              <a:buFont typeface="+mj-lt"/>
              <a:buAutoNum type="alphaLcParenR"/>
            </a:pPr>
            <a:r>
              <a:rPr lang="en-US" dirty="0" smtClean="0"/>
              <a:t>Many </a:t>
            </a:r>
            <a:r>
              <a:rPr lang="en-US" dirty="0" smtClean="0"/>
              <a:t>measurements at the territory of Japan</a:t>
            </a:r>
          </a:p>
          <a:p>
            <a:pPr marL="914400" lvl="1" indent="-457200">
              <a:buFont typeface="+mj-lt"/>
              <a:buAutoNum type="alphaLcParenR"/>
            </a:pPr>
            <a:r>
              <a:rPr lang="en-US" dirty="0" smtClean="0"/>
              <a:t>more </a:t>
            </a:r>
            <a:r>
              <a:rPr lang="en-US" dirty="0" err="1" smtClean="0"/>
              <a:t>scarcy</a:t>
            </a:r>
            <a:r>
              <a:rPr lang="en-US" dirty="0" smtClean="0"/>
              <a:t> measurements worldwide</a:t>
            </a:r>
          </a:p>
          <a:p>
            <a:endParaRPr lang="en-US" dirty="0" smtClean="0"/>
          </a:p>
          <a:p>
            <a:r>
              <a:rPr lang="en-US" dirty="0" smtClean="0"/>
              <a:t>Rare (or no?) studies comparing model results with </a:t>
            </a:r>
            <a:r>
              <a:rPr lang="en-US" b="1" dirty="0" smtClean="0"/>
              <a:t>both </a:t>
            </a:r>
            <a:r>
              <a:rPr lang="en-US" dirty="0" smtClean="0"/>
              <a:t>sets of measurements</a:t>
            </a:r>
          </a:p>
          <a:p>
            <a:endParaRPr lang="en-US" dirty="0" smtClean="0"/>
          </a:p>
          <a:p>
            <a:r>
              <a:rPr lang="en-US" dirty="0" smtClean="0"/>
              <a:t>The same – regarding source term estimation (STE)</a:t>
            </a:r>
          </a:p>
          <a:p>
            <a:pPr marL="0" indent="0">
              <a:buNone/>
            </a:pPr>
            <a:r>
              <a:rPr lang="en-US" dirty="0" smtClean="0">
                <a:solidFill>
                  <a:srgbClr val="FF0000"/>
                </a:solidFill>
              </a:rPr>
              <a:t>=&gt;No models that are consistently good as compared to both set of measurements </a:t>
            </a:r>
          </a:p>
          <a:p>
            <a:pPr marL="0" indent="0">
              <a:buNone/>
            </a:pPr>
            <a:r>
              <a:rPr lang="en-US" i="1" dirty="0" smtClean="0"/>
              <a:t>(important especially in context of STE)</a:t>
            </a:r>
          </a:p>
        </p:txBody>
      </p:sp>
      <p:sp>
        <p:nvSpPr>
          <p:cNvPr id="4" name="Номер слайда 3"/>
          <p:cNvSpPr>
            <a:spLocks noGrp="1"/>
          </p:cNvSpPr>
          <p:nvPr>
            <p:ph type="sldNum" sz="quarter" idx="12"/>
          </p:nvPr>
        </p:nvSpPr>
        <p:spPr/>
        <p:txBody>
          <a:bodyPr/>
          <a:lstStyle/>
          <a:p>
            <a:fld id="{953A9116-0FA2-4DBF-AA41-0C4638D3F7CD}" type="slidenum">
              <a:rPr lang="ru-RU" smtClean="0"/>
              <a:t>14</a:t>
            </a:fld>
            <a:endParaRPr lang="ru-RU"/>
          </a:p>
        </p:txBody>
      </p:sp>
    </p:spTree>
    <p:extLst>
      <p:ext uri="{BB962C8B-B14F-4D97-AF65-F5344CB8AC3E}">
        <p14:creationId xmlns:p14="http://schemas.microsoft.com/office/powerpoint/2010/main" val="2946222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161925"/>
            <a:ext cx="11062855" cy="1325563"/>
          </a:xfrm>
        </p:spPr>
        <p:txBody>
          <a:bodyPr>
            <a:normAutofit fontScale="90000"/>
          </a:bodyPr>
          <a:lstStyle/>
          <a:p>
            <a:r>
              <a:rPr lang="en-US" dirty="0" smtClean="0"/>
              <a:t>The goal of </a:t>
            </a:r>
            <a:r>
              <a:rPr lang="en-US" dirty="0"/>
              <a:t>the study: t</a:t>
            </a:r>
            <a:r>
              <a:rPr lang="en-US" dirty="0" smtClean="0"/>
              <a:t>o </a:t>
            </a:r>
            <a:r>
              <a:rPr lang="en-US" dirty="0"/>
              <a:t>evaluate FLEXPART against both datasets</a:t>
            </a:r>
            <a:br>
              <a:rPr lang="en-US" dirty="0"/>
            </a:br>
            <a:endParaRPr lang="ru-RU" dirty="0"/>
          </a:p>
        </p:txBody>
      </p:sp>
      <p:pic>
        <p:nvPicPr>
          <p:cNvPr id="6" name="Рисунок 3"/>
          <p:cNvPicPr>
            <a:picLocks noChangeAspect="1"/>
          </p:cNvPicPr>
          <p:nvPr/>
        </p:nvPicPr>
        <p:blipFill>
          <a:blip r:embed="rId2">
            <a:extLst>
              <a:ext uri="{28A0092B-C50C-407E-A947-70E740481C1C}">
                <a14:useLocalDpi xmlns:a14="http://schemas.microsoft.com/office/drawing/2010/main" val="0"/>
              </a:ext>
            </a:extLst>
          </a:blip>
          <a:srcRect l="5165" t="6097" r="-5165" b="-1219"/>
          <a:stretch>
            <a:fillRect/>
          </a:stretch>
        </p:blipFill>
        <p:spPr bwMode="auto">
          <a:xfrm>
            <a:off x="2162175" y="29019500"/>
            <a:ext cx="41814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p:cNvPicPr>
            <a:picLocks noChangeAspect="1"/>
          </p:cNvPicPr>
          <p:nvPr/>
        </p:nvPicPr>
        <p:blipFill>
          <a:blip r:embed="rId3"/>
          <a:stretch>
            <a:fillRect/>
          </a:stretch>
        </p:blipFill>
        <p:spPr>
          <a:xfrm>
            <a:off x="870357" y="1126166"/>
            <a:ext cx="3872970" cy="5205362"/>
          </a:xfrm>
          <a:prstGeom prst="rect">
            <a:avLst/>
          </a:prstGeom>
        </p:spPr>
      </p:pic>
      <p:sp>
        <p:nvSpPr>
          <p:cNvPr id="8" name="Прямоугольник 7"/>
          <p:cNvSpPr/>
          <p:nvPr/>
        </p:nvSpPr>
        <p:spPr>
          <a:xfrm>
            <a:off x="0" y="6331528"/>
            <a:ext cx="7301346" cy="369332"/>
          </a:xfrm>
          <a:prstGeom prst="rect">
            <a:avLst/>
          </a:prstGeom>
        </p:spPr>
        <p:txBody>
          <a:bodyPr wrap="square">
            <a:spAutoFit/>
          </a:bodyPr>
          <a:lstStyle/>
          <a:p>
            <a:pPr algn="just">
              <a:spcBef>
                <a:spcPct val="10000"/>
              </a:spcBef>
            </a:pPr>
            <a:r>
              <a:rPr lang="en-US" dirty="0">
                <a:solidFill>
                  <a:schemeClr val="accent2"/>
                </a:solidFill>
                <a:latin typeface="Helvetica" panose="020B0604020202020204" pitchFamily="34" charset="0"/>
                <a:ea typeface="MS PGothic" panose="020B0600070205080204" pitchFamily="34" charset="-128"/>
              </a:rPr>
              <a:t>. </a:t>
            </a:r>
            <a:r>
              <a:rPr lang="en-US" dirty="0">
                <a:latin typeface="Helvetica" panose="020B0604020202020204" pitchFamily="34" charset="0"/>
                <a:ea typeface="MS PGothic" panose="020B0600070205080204" pitchFamily="34" charset="-128"/>
              </a:rPr>
              <a:t>Locations </a:t>
            </a:r>
            <a:r>
              <a:rPr lang="en-US" dirty="0" smtClean="0">
                <a:latin typeface="Helvetica" panose="020B0604020202020204" pitchFamily="34" charset="0"/>
                <a:ea typeface="MS PGothic" panose="020B0600070205080204" pitchFamily="34" charset="-128"/>
              </a:rPr>
              <a:t>of measurement </a:t>
            </a:r>
            <a:r>
              <a:rPr lang="en-US" dirty="0">
                <a:latin typeface="Helvetica" panose="020B0604020202020204" pitchFamily="34" charset="0"/>
                <a:ea typeface="MS PGothic" panose="020B0600070205080204" pitchFamily="34" charset="-128"/>
              </a:rPr>
              <a:t>stations in </a:t>
            </a:r>
            <a:r>
              <a:rPr lang="en-US" dirty="0" smtClean="0">
                <a:latin typeface="Helvetica" panose="020B0604020202020204" pitchFamily="34" charset="0"/>
                <a:ea typeface="MS PGothic" panose="020B0600070205080204" pitchFamily="34" charset="-128"/>
              </a:rPr>
              <a:t>Japan (</a:t>
            </a:r>
            <a:r>
              <a:rPr lang="en-US" dirty="0" err="1" smtClean="0">
                <a:latin typeface="Helvetica" panose="020B0604020202020204" pitchFamily="34" charset="0"/>
                <a:ea typeface="MS PGothic" panose="020B0600070205080204" pitchFamily="34" charset="-128"/>
              </a:rPr>
              <a:t>Oura</a:t>
            </a:r>
            <a:r>
              <a:rPr lang="en-US" dirty="0" smtClean="0">
                <a:latin typeface="Helvetica" panose="020B0604020202020204" pitchFamily="34" charset="0"/>
                <a:ea typeface="MS PGothic" panose="020B0600070205080204" pitchFamily="34" charset="-128"/>
              </a:rPr>
              <a:t> et al., 2015)</a:t>
            </a:r>
            <a:endParaRPr lang="en-US" dirty="0">
              <a:latin typeface="Helvetica" panose="020B0604020202020204" pitchFamily="34" charset="0"/>
              <a:ea typeface="MS PGothic" panose="020B0600070205080204" pitchFamily="34" charset="-128"/>
            </a:endParaRPr>
          </a:p>
        </p:txBody>
      </p:sp>
      <p:pic>
        <p:nvPicPr>
          <p:cNvPr id="9" name="Рисунок 8"/>
          <p:cNvPicPr>
            <a:picLocks noChangeAspect="1"/>
          </p:cNvPicPr>
          <p:nvPr/>
        </p:nvPicPr>
        <p:blipFill>
          <a:blip r:embed="rId4"/>
          <a:stretch>
            <a:fillRect/>
          </a:stretch>
        </p:blipFill>
        <p:spPr>
          <a:xfrm>
            <a:off x="4928368" y="980668"/>
            <a:ext cx="7004844" cy="4450314"/>
          </a:xfrm>
          <a:prstGeom prst="rect">
            <a:avLst/>
          </a:prstGeom>
        </p:spPr>
      </p:pic>
      <p:sp>
        <p:nvSpPr>
          <p:cNvPr id="10" name="Прямоугольник 9"/>
          <p:cNvSpPr/>
          <p:nvPr/>
        </p:nvSpPr>
        <p:spPr>
          <a:xfrm>
            <a:off x="6874696" y="5715869"/>
            <a:ext cx="3604513" cy="369332"/>
          </a:xfrm>
          <a:prstGeom prst="rect">
            <a:avLst/>
          </a:prstGeom>
        </p:spPr>
        <p:txBody>
          <a:bodyPr wrap="none">
            <a:spAutoFit/>
          </a:bodyPr>
          <a:lstStyle/>
          <a:p>
            <a:r>
              <a:rPr lang="en-US" dirty="0">
                <a:latin typeface="Helvetica" panose="020B0604020202020204" pitchFamily="34" charset="0"/>
                <a:ea typeface="MS PGothic" panose="020B0600070205080204" pitchFamily="34" charset="-128"/>
                <a:cs typeface="Helvetica" panose="020B0604020202020204" pitchFamily="34" charset="0"/>
              </a:rPr>
              <a:t>Locations of IMS CTBTO </a:t>
            </a:r>
            <a:r>
              <a:rPr lang="en-US" dirty="0" smtClean="0">
                <a:latin typeface="Helvetica" panose="020B0604020202020204" pitchFamily="34" charset="0"/>
                <a:ea typeface="MS PGothic" panose="020B0600070205080204" pitchFamily="34" charset="-128"/>
                <a:cs typeface="Helvetica" panose="020B0604020202020204" pitchFamily="34" charset="0"/>
              </a:rPr>
              <a:t>stations</a:t>
            </a:r>
            <a:endParaRPr lang="ru-RU" dirty="0"/>
          </a:p>
        </p:txBody>
      </p:sp>
      <p:sp>
        <p:nvSpPr>
          <p:cNvPr id="3" name="Номер слайда 2"/>
          <p:cNvSpPr>
            <a:spLocks noGrp="1"/>
          </p:cNvSpPr>
          <p:nvPr>
            <p:ph type="sldNum" sz="quarter" idx="12"/>
          </p:nvPr>
        </p:nvSpPr>
        <p:spPr/>
        <p:txBody>
          <a:bodyPr/>
          <a:lstStyle/>
          <a:p>
            <a:fld id="{953A9116-0FA2-4DBF-AA41-0C4638D3F7CD}" type="slidenum">
              <a:rPr lang="ru-RU" smtClean="0"/>
              <a:t>15</a:t>
            </a:fld>
            <a:endParaRPr lang="ru-RU"/>
          </a:p>
        </p:txBody>
      </p:sp>
    </p:spTree>
    <p:extLst>
      <p:ext uri="{BB962C8B-B14F-4D97-AF65-F5344CB8AC3E}">
        <p14:creationId xmlns:p14="http://schemas.microsoft.com/office/powerpoint/2010/main" val="2579080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Input data</a:t>
            </a:r>
            <a:endParaRPr lang="ru-RU" dirty="0"/>
          </a:p>
        </p:txBody>
      </p:sp>
      <p:sp>
        <p:nvSpPr>
          <p:cNvPr id="3" name="Объект 2"/>
          <p:cNvSpPr>
            <a:spLocks noGrp="1"/>
          </p:cNvSpPr>
          <p:nvPr>
            <p:ph idx="1"/>
          </p:nvPr>
        </p:nvSpPr>
        <p:spPr>
          <a:xfrm>
            <a:off x="256310" y="1690688"/>
            <a:ext cx="4610742" cy="5167312"/>
          </a:xfrm>
        </p:spPr>
        <p:txBody>
          <a:bodyPr>
            <a:normAutofit lnSpcReduction="10000"/>
          </a:bodyPr>
          <a:lstStyle/>
          <a:p>
            <a:r>
              <a:rPr lang="en-US" dirty="0" smtClean="0"/>
              <a:t>Source term by Terada et al. (2020)</a:t>
            </a:r>
          </a:p>
          <a:p>
            <a:endParaRPr lang="en-US" dirty="0"/>
          </a:p>
          <a:p>
            <a:r>
              <a:rPr lang="en-US" dirty="0" smtClean="0"/>
              <a:t>Input meteorological data from NCEP GFS final analysis with 0.5 </a:t>
            </a:r>
            <a:r>
              <a:rPr lang="en-US" dirty="0" err="1" smtClean="0"/>
              <a:t>deg</a:t>
            </a:r>
            <a:r>
              <a:rPr lang="en-US" dirty="0" smtClean="0"/>
              <a:t> resolution</a:t>
            </a:r>
          </a:p>
          <a:p>
            <a:endParaRPr lang="en-US" dirty="0"/>
          </a:p>
          <a:p>
            <a:r>
              <a:rPr lang="en-US" dirty="0" smtClean="0"/>
              <a:t>Output grid: </a:t>
            </a:r>
          </a:p>
          <a:p>
            <a:pPr lvl="1"/>
            <a:r>
              <a:rPr lang="en-US" dirty="0" smtClean="0"/>
              <a:t>covered the whole globe with 0.5 deg. res.</a:t>
            </a:r>
          </a:p>
          <a:p>
            <a:pPr marL="457200" lvl="1" indent="0">
              <a:buNone/>
            </a:pPr>
            <a:endParaRPr lang="en-US" dirty="0" smtClean="0"/>
          </a:p>
          <a:p>
            <a:pPr lvl="1"/>
            <a:r>
              <a:rPr lang="en-US" dirty="0" smtClean="0"/>
              <a:t>Nested grid covered part of Japan  with 0.05 grid. res</a:t>
            </a:r>
          </a:p>
          <a:p>
            <a:endParaRPr lang="en-US" dirty="0" smtClean="0"/>
          </a:p>
          <a:p>
            <a:endParaRPr lang="en-US" dirty="0" smtClean="0"/>
          </a:p>
          <a:p>
            <a:endParaRPr lang="en-US" dirty="0"/>
          </a:p>
          <a:p>
            <a:endParaRPr lang="en-US" dirty="0" smtClean="0"/>
          </a:p>
          <a:p>
            <a:endParaRPr lang="ru-RU" dirty="0"/>
          </a:p>
        </p:txBody>
      </p:sp>
      <p:pic>
        <p:nvPicPr>
          <p:cNvPr id="4" name="Рисунок 3"/>
          <p:cNvPicPr>
            <a:picLocks noChangeAspect="1"/>
          </p:cNvPicPr>
          <p:nvPr/>
        </p:nvPicPr>
        <p:blipFill>
          <a:blip r:embed="rId3"/>
          <a:stretch>
            <a:fillRect/>
          </a:stretch>
        </p:blipFill>
        <p:spPr>
          <a:xfrm>
            <a:off x="7229251" y="488310"/>
            <a:ext cx="4668982" cy="3286202"/>
          </a:xfrm>
          <a:prstGeom prst="rect">
            <a:avLst/>
          </a:prstGeom>
        </p:spPr>
      </p:pic>
      <p:sp>
        <p:nvSpPr>
          <p:cNvPr id="5" name="TextBox 4"/>
          <p:cNvSpPr txBox="1"/>
          <p:nvPr/>
        </p:nvSpPr>
        <p:spPr>
          <a:xfrm>
            <a:off x="8316833" y="3774512"/>
            <a:ext cx="3962400" cy="1323439"/>
          </a:xfrm>
          <a:prstGeom prst="rect">
            <a:avLst/>
          </a:prstGeom>
          <a:noFill/>
        </p:spPr>
        <p:txBody>
          <a:bodyPr wrap="square" rtlCol="0">
            <a:spAutoFit/>
          </a:bodyPr>
          <a:lstStyle/>
          <a:p>
            <a:r>
              <a:rPr lang="en-US" sz="2000" i="1" dirty="0" smtClean="0"/>
              <a:t>Release rate of Cs-137 according to Terada et al. (2020) </a:t>
            </a:r>
          </a:p>
          <a:p>
            <a:r>
              <a:rPr lang="en-US" sz="2000" i="1" dirty="0" smtClean="0"/>
              <a:t>Time is in hours from 2011-03-11:00 UTC</a:t>
            </a:r>
            <a:endParaRPr lang="ru-RU" sz="2000" i="1" dirty="0"/>
          </a:p>
        </p:txBody>
      </p:sp>
      <p:pic>
        <p:nvPicPr>
          <p:cNvPr id="7" name="Рисунок 6"/>
          <p:cNvPicPr>
            <a:picLocks noChangeAspect="1"/>
          </p:cNvPicPr>
          <p:nvPr/>
        </p:nvPicPr>
        <p:blipFill rotWithShape="1">
          <a:blip r:embed="rId4"/>
          <a:srcRect t="1363"/>
          <a:stretch/>
        </p:blipFill>
        <p:spPr>
          <a:xfrm>
            <a:off x="5053479" y="3314699"/>
            <a:ext cx="2882354" cy="3578225"/>
          </a:xfrm>
          <a:prstGeom prst="rect">
            <a:avLst/>
          </a:prstGeom>
        </p:spPr>
      </p:pic>
      <p:sp>
        <p:nvSpPr>
          <p:cNvPr id="6" name="Номер слайда 5"/>
          <p:cNvSpPr>
            <a:spLocks noGrp="1"/>
          </p:cNvSpPr>
          <p:nvPr>
            <p:ph type="sldNum" sz="quarter" idx="12"/>
          </p:nvPr>
        </p:nvSpPr>
        <p:spPr/>
        <p:txBody>
          <a:bodyPr/>
          <a:lstStyle/>
          <a:p>
            <a:fld id="{953A9116-0FA2-4DBF-AA41-0C4638D3F7CD}" type="slidenum">
              <a:rPr lang="ru-RU" smtClean="0"/>
              <a:t>16</a:t>
            </a:fld>
            <a:endParaRPr lang="ru-RU"/>
          </a:p>
        </p:txBody>
      </p:sp>
    </p:spTree>
    <p:extLst>
      <p:ext uri="{BB962C8B-B14F-4D97-AF65-F5344CB8AC3E}">
        <p14:creationId xmlns:p14="http://schemas.microsoft.com/office/powerpoint/2010/main" val="542267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Size distribution  -initial runs</a:t>
            </a:r>
            <a:endParaRPr lang="ru-RU" dirty="0"/>
          </a:p>
        </p:txBody>
      </p:sp>
      <p:sp>
        <p:nvSpPr>
          <p:cNvPr id="3" name="Объект 2"/>
          <p:cNvSpPr>
            <a:spLocks noGrp="1"/>
          </p:cNvSpPr>
          <p:nvPr>
            <p:ph idx="1"/>
          </p:nvPr>
        </p:nvSpPr>
        <p:spPr/>
        <p:txBody>
          <a:bodyPr/>
          <a:lstStyle/>
          <a:p>
            <a:r>
              <a:rPr lang="en-US" dirty="0" smtClean="0"/>
              <a:t>Same as in</a:t>
            </a:r>
            <a:r>
              <a:rPr lang="en-US" dirty="0"/>
              <a:t> Van Leuven et al (2023</a:t>
            </a:r>
            <a:r>
              <a:rPr lang="en-US" dirty="0" smtClean="0"/>
              <a:t>) and others:</a:t>
            </a:r>
          </a:p>
          <a:p>
            <a:pPr marL="0" indent="0">
              <a:buNone/>
            </a:pPr>
            <a:r>
              <a:rPr lang="en-US" dirty="0" smtClean="0"/>
              <a:t>Mean aerodynamic diameter d=0.65 </a:t>
            </a:r>
            <a:r>
              <a:rPr lang="el-GR" dirty="0" smtClean="0"/>
              <a:t>μ</a:t>
            </a:r>
            <a:r>
              <a:rPr lang="en-US" dirty="0" smtClean="0"/>
              <a:t>m (in different other studies varied from 0.3 to 0.7) </a:t>
            </a:r>
          </a:p>
          <a:p>
            <a:pPr marL="0" indent="0">
              <a:buNone/>
            </a:pPr>
            <a:endParaRPr lang="en-US" dirty="0"/>
          </a:p>
          <a:p>
            <a:pPr marL="0" indent="0">
              <a:buNone/>
            </a:pPr>
            <a:r>
              <a:rPr lang="en-US" dirty="0" smtClean="0"/>
              <a:t>Geometric standard deviation </a:t>
            </a:r>
            <a:r>
              <a:rPr lang="el-GR" dirty="0" smtClean="0"/>
              <a:t>σ</a:t>
            </a:r>
            <a:r>
              <a:rPr lang="en-US" dirty="0" smtClean="0"/>
              <a:t>=3</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17</a:t>
            </a:fld>
            <a:endParaRPr lang="ru-RU"/>
          </a:p>
        </p:txBody>
      </p:sp>
    </p:spTree>
    <p:extLst>
      <p:ext uri="{BB962C8B-B14F-4D97-AF65-F5344CB8AC3E}">
        <p14:creationId xmlns:p14="http://schemas.microsoft.com/office/powerpoint/2010/main" val="1057606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Results </a:t>
            </a:r>
            <a:endParaRPr lang="ru-RU"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848045826"/>
              </p:ext>
            </p:extLst>
          </p:nvPr>
        </p:nvGraphicFramePr>
        <p:xfrm>
          <a:off x="6564086" y="1272131"/>
          <a:ext cx="3714749" cy="2595699"/>
        </p:xfrm>
        <a:graphic>
          <a:graphicData uri="http://schemas.openxmlformats.org/presentationml/2006/ole">
            <mc:AlternateContent xmlns:mc="http://schemas.openxmlformats.org/markup-compatibility/2006">
              <mc:Choice xmlns:v="urn:schemas-microsoft-com:vml" Requires="v">
                <p:oleObj spid="_x0000_s4418" name="Plot" r:id="rId3" imgW="3315240" imgH="2315880" progId="Grapher.Document">
                  <p:embed/>
                </p:oleObj>
              </mc:Choice>
              <mc:Fallback>
                <p:oleObj name="Plot" r:id="rId3" imgW="3315240" imgH="2315880" progId="Grapher.Document">
                  <p:embed/>
                  <p:pic>
                    <p:nvPicPr>
                      <p:cNvPr id="0" name=""/>
                      <p:cNvPicPr/>
                      <p:nvPr/>
                    </p:nvPicPr>
                    <p:blipFill>
                      <a:blip r:embed="rId4"/>
                      <a:stretch>
                        <a:fillRect/>
                      </a:stretch>
                    </p:blipFill>
                    <p:spPr>
                      <a:xfrm>
                        <a:off x="6564086" y="1272131"/>
                        <a:ext cx="3714749" cy="2595699"/>
                      </a:xfrm>
                      <a:prstGeom prst="rect">
                        <a:avLst/>
                      </a:prstGeom>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4095153575"/>
              </p:ext>
            </p:extLst>
          </p:nvPr>
        </p:nvGraphicFramePr>
        <p:xfrm>
          <a:off x="6753791" y="4346802"/>
          <a:ext cx="3335337" cy="2103437"/>
        </p:xfrm>
        <a:graphic>
          <a:graphicData uri="http://schemas.openxmlformats.org/presentationml/2006/ole">
            <mc:AlternateContent xmlns:mc="http://schemas.openxmlformats.org/markup-compatibility/2006">
              <mc:Choice xmlns:v="urn:schemas-microsoft-com:vml" Requires="v">
                <p:oleObj spid="_x0000_s4419" name="Plot" r:id="rId5" imgW="3334680" imgH="2103840" progId="Grapher.Document">
                  <p:embed/>
                </p:oleObj>
              </mc:Choice>
              <mc:Fallback>
                <p:oleObj name="Plot" r:id="rId5" imgW="3334680" imgH="2103840" progId="Grapher.Document">
                  <p:embed/>
                  <p:pic>
                    <p:nvPicPr>
                      <p:cNvPr id="0" name=""/>
                      <p:cNvPicPr/>
                      <p:nvPr/>
                    </p:nvPicPr>
                    <p:blipFill>
                      <a:blip r:embed="rId6"/>
                      <a:stretch>
                        <a:fillRect/>
                      </a:stretch>
                    </p:blipFill>
                    <p:spPr>
                      <a:xfrm>
                        <a:off x="6753791" y="4346802"/>
                        <a:ext cx="3335337" cy="2103437"/>
                      </a:xfrm>
                      <a:prstGeom prst="rect">
                        <a:avLst/>
                      </a:prstGeom>
                    </p:spPr>
                  </p:pic>
                </p:oleObj>
              </mc:Fallback>
            </mc:AlternateContent>
          </a:graphicData>
        </a:graphic>
      </p:graphicFrame>
      <p:sp>
        <p:nvSpPr>
          <p:cNvPr id="7" name="TextBox 6"/>
          <p:cNvSpPr txBox="1"/>
          <p:nvPr/>
        </p:nvSpPr>
        <p:spPr>
          <a:xfrm>
            <a:off x="2198915" y="2090359"/>
            <a:ext cx="3690256" cy="830997"/>
          </a:xfrm>
          <a:prstGeom prst="rect">
            <a:avLst/>
          </a:prstGeom>
          <a:noFill/>
        </p:spPr>
        <p:txBody>
          <a:bodyPr wrap="square" rtlCol="0">
            <a:spAutoFit/>
          </a:bodyPr>
          <a:lstStyle/>
          <a:p>
            <a:r>
              <a:rPr lang="en-US" sz="2400" dirty="0" smtClean="0"/>
              <a:t>Acceptable in Japan (close to source), like this:</a:t>
            </a:r>
            <a:endParaRPr lang="ru-RU" sz="2400" dirty="0"/>
          </a:p>
        </p:txBody>
      </p:sp>
      <p:sp>
        <p:nvSpPr>
          <p:cNvPr id="8" name="TextBox 7"/>
          <p:cNvSpPr txBox="1"/>
          <p:nvPr/>
        </p:nvSpPr>
        <p:spPr>
          <a:xfrm>
            <a:off x="2623458" y="4919008"/>
            <a:ext cx="3940628" cy="1938992"/>
          </a:xfrm>
          <a:prstGeom prst="rect">
            <a:avLst/>
          </a:prstGeom>
          <a:noFill/>
        </p:spPr>
        <p:txBody>
          <a:bodyPr wrap="square" rtlCol="0">
            <a:spAutoFit/>
          </a:bodyPr>
          <a:lstStyle/>
          <a:p>
            <a:r>
              <a:rPr lang="en-US" sz="2400" dirty="0" smtClean="0"/>
              <a:t>Largely overestimated in remote regions, like this:</a:t>
            </a:r>
          </a:p>
          <a:p>
            <a:endParaRPr lang="en-US" sz="2400" dirty="0"/>
          </a:p>
          <a:p>
            <a:r>
              <a:rPr lang="en-US" sz="2400" i="1" dirty="0" smtClean="0"/>
              <a:t>(plume comes to Beijing only after hemispheric transport)</a:t>
            </a:r>
            <a:endParaRPr lang="ru-RU" sz="2400" i="1" dirty="0"/>
          </a:p>
        </p:txBody>
      </p:sp>
      <p:sp>
        <p:nvSpPr>
          <p:cNvPr id="3" name="Номер слайда 2"/>
          <p:cNvSpPr>
            <a:spLocks noGrp="1"/>
          </p:cNvSpPr>
          <p:nvPr>
            <p:ph type="sldNum" sz="quarter" idx="12"/>
          </p:nvPr>
        </p:nvSpPr>
        <p:spPr/>
        <p:txBody>
          <a:bodyPr/>
          <a:lstStyle/>
          <a:p>
            <a:fld id="{953A9116-0FA2-4DBF-AA41-0C4638D3F7CD}" type="slidenum">
              <a:rPr lang="ru-RU" smtClean="0"/>
              <a:t>18</a:t>
            </a:fld>
            <a:endParaRPr lang="ru-RU"/>
          </a:p>
        </p:txBody>
      </p:sp>
    </p:spTree>
    <p:extLst>
      <p:ext uri="{BB962C8B-B14F-4D97-AF65-F5344CB8AC3E}">
        <p14:creationId xmlns:p14="http://schemas.microsoft.com/office/powerpoint/2010/main" val="1634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Attempts of parameter fitting</a:t>
            </a:r>
            <a:endParaRPr lang="ru-RU" dirty="0"/>
          </a:p>
        </p:txBody>
      </p:sp>
      <p:sp>
        <p:nvSpPr>
          <p:cNvPr id="3" name="Объект 2"/>
          <p:cNvSpPr>
            <a:spLocks noGrp="1"/>
          </p:cNvSpPr>
          <p:nvPr>
            <p:ph idx="1"/>
          </p:nvPr>
        </p:nvSpPr>
        <p:spPr>
          <a:xfrm>
            <a:off x="838200" y="1825625"/>
            <a:ext cx="5431971" cy="4351338"/>
          </a:xfrm>
        </p:spPr>
        <p:txBody>
          <a:bodyPr/>
          <a:lstStyle/>
          <a:p>
            <a:r>
              <a:rPr lang="en-US" dirty="0" smtClean="0"/>
              <a:t>Increase of GSD up </a:t>
            </a:r>
            <a:r>
              <a:rPr lang="el-GR" dirty="0"/>
              <a:t>σ </a:t>
            </a:r>
            <a:r>
              <a:rPr lang="en-US" dirty="0" smtClean="0"/>
              <a:t>=10 to lead to improvement of results at remote stations, like this:</a:t>
            </a:r>
          </a:p>
          <a:p>
            <a:endParaRPr lang="en-US" dirty="0"/>
          </a:p>
          <a:p>
            <a:endParaRPr lang="en-US" dirty="0" smtClean="0"/>
          </a:p>
          <a:p>
            <a:endParaRPr lang="en-US" dirty="0"/>
          </a:p>
          <a:p>
            <a:r>
              <a:rPr lang="en-US" dirty="0" smtClean="0"/>
              <a:t>But led to </a:t>
            </a:r>
            <a:r>
              <a:rPr lang="en-US" dirty="0" err="1" smtClean="0"/>
              <a:t>deteriotation</a:t>
            </a:r>
            <a:r>
              <a:rPr lang="en-US" dirty="0" smtClean="0"/>
              <a:t> of results as compared to stations in Japan, like this</a:t>
            </a:r>
            <a:endParaRPr lang="ru-RU"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1210799903"/>
              </p:ext>
            </p:extLst>
          </p:nvPr>
        </p:nvGraphicFramePr>
        <p:xfrm>
          <a:off x="6680881" y="1494746"/>
          <a:ext cx="3617005" cy="2281071"/>
        </p:xfrm>
        <a:graphic>
          <a:graphicData uri="http://schemas.openxmlformats.org/presentationml/2006/ole">
            <mc:AlternateContent xmlns:mc="http://schemas.openxmlformats.org/markup-compatibility/2006">
              <mc:Choice xmlns:v="urn:schemas-microsoft-com:vml" Requires="v">
                <p:oleObj spid="_x0000_s5433" name="Plot" r:id="rId3" imgW="3334680" imgH="2103840" progId="Grapher.Document">
                  <p:embed/>
                </p:oleObj>
              </mc:Choice>
              <mc:Fallback>
                <p:oleObj name="Plot" r:id="rId3" imgW="3334680" imgH="2103840" progId="Grapher.Document">
                  <p:embed/>
                  <p:pic>
                    <p:nvPicPr>
                      <p:cNvPr id="0" name=""/>
                      <p:cNvPicPr/>
                      <p:nvPr/>
                    </p:nvPicPr>
                    <p:blipFill>
                      <a:blip r:embed="rId4"/>
                      <a:stretch>
                        <a:fillRect/>
                      </a:stretch>
                    </p:blipFill>
                    <p:spPr>
                      <a:xfrm>
                        <a:off x="6680881" y="1494746"/>
                        <a:ext cx="3617005" cy="2281071"/>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2582287472"/>
              </p:ext>
            </p:extLst>
          </p:nvPr>
        </p:nvGraphicFramePr>
        <p:xfrm>
          <a:off x="7115061" y="4371068"/>
          <a:ext cx="3314700" cy="2316163"/>
        </p:xfrm>
        <a:graphic>
          <a:graphicData uri="http://schemas.openxmlformats.org/presentationml/2006/ole">
            <mc:AlternateContent xmlns:mc="http://schemas.openxmlformats.org/markup-compatibility/2006">
              <mc:Choice xmlns:v="urn:schemas-microsoft-com:vml" Requires="v">
                <p:oleObj spid="_x0000_s5434" name="Plot" r:id="rId5" imgW="3315240" imgH="2315880" progId="Grapher.Document">
                  <p:embed/>
                </p:oleObj>
              </mc:Choice>
              <mc:Fallback>
                <p:oleObj name="Plot" r:id="rId5" imgW="3315240" imgH="2315880" progId="Grapher.Document">
                  <p:embed/>
                  <p:pic>
                    <p:nvPicPr>
                      <p:cNvPr id="0" name=""/>
                      <p:cNvPicPr/>
                      <p:nvPr/>
                    </p:nvPicPr>
                    <p:blipFill>
                      <a:blip r:embed="rId6"/>
                      <a:stretch>
                        <a:fillRect/>
                      </a:stretch>
                    </p:blipFill>
                    <p:spPr>
                      <a:xfrm>
                        <a:off x="7115061" y="4371068"/>
                        <a:ext cx="3314700" cy="2316163"/>
                      </a:xfrm>
                      <a:prstGeom prst="rect">
                        <a:avLst/>
                      </a:prstGeom>
                    </p:spPr>
                  </p:pic>
                </p:oleObj>
              </mc:Fallback>
            </mc:AlternateContent>
          </a:graphicData>
        </a:graphic>
      </p:graphicFrame>
      <p:sp>
        <p:nvSpPr>
          <p:cNvPr id="6" name="Номер слайда 5"/>
          <p:cNvSpPr>
            <a:spLocks noGrp="1"/>
          </p:cNvSpPr>
          <p:nvPr>
            <p:ph type="sldNum" sz="quarter" idx="12"/>
          </p:nvPr>
        </p:nvSpPr>
        <p:spPr/>
        <p:txBody>
          <a:bodyPr/>
          <a:lstStyle/>
          <a:p>
            <a:fld id="{953A9116-0FA2-4DBF-AA41-0C4638D3F7CD}" type="slidenum">
              <a:rPr lang="ru-RU" smtClean="0"/>
              <a:t>19</a:t>
            </a:fld>
            <a:endParaRPr lang="ru-RU"/>
          </a:p>
        </p:txBody>
      </p:sp>
    </p:spTree>
    <p:extLst>
      <p:ext uri="{BB962C8B-B14F-4D97-AF65-F5344CB8AC3E}">
        <p14:creationId xmlns:p14="http://schemas.microsoft.com/office/powerpoint/2010/main" val="2058776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9000" y="-4362"/>
            <a:ext cx="10515600" cy="1325563"/>
          </a:xfrm>
        </p:spPr>
        <p:txBody>
          <a:bodyPr/>
          <a:lstStyle/>
          <a:p>
            <a:r>
              <a:rPr lang="en-US" dirty="0" smtClean="0"/>
              <a:t>Introduction</a:t>
            </a:r>
            <a:endParaRPr lang="ru-RU" dirty="0"/>
          </a:p>
        </p:txBody>
      </p:sp>
      <p:sp>
        <p:nvSpPr>
          <p:cNvPr id="3" name="Объект 2"/>
          <p:cNvSpPr>
            <a:spLocks noGrp="1"/>
          </p:cNvSpPr>
          <p:nvPr>
            <p:ph idx="1"/>
          </p:nvPr>
        </p:nvSpPr>
        <p:spPr>
          <a:xfrm>
            <a:off x="751687" y="1059270"/>
            <a:ext cx="11096625" cy="1570221"/>
          </a:xfrm>
        </p:spPr>
        <p:txBody>
          <a:bodyPr>
            <a:normAutofit fontScale="92500" lnSpcReduction="20000"/>
          </a:bodyPr>
          <a:lstStyle/>
          <a:p>
            <a:r>
              <a:rPr lang="en-US" dirty="0" smtClean="0"/>
              <a:t>Variety of models</a:t>
            </a:r>
          </a:p>
          <a:p>
            <a:endParaRPr lang="en-US" dirty="0" smtClean="0"/>
          </a:p>
          <a:p>
            <a:r>
              <a:rPr lang="en-US" dirty="0" smtClean="0"/>
              <a:t>Attempts to develop ‘standard’ model for different applications (radiological , air quality </a:t>
            </a:r>
            <a:r>
              <a:rPr lang="en-US" dirty="0" err="1" smtClean="0"/>
              <a:t>etc</a:t>
            </a:r>
            <a:r>
              <a:rPr lang="en-US" dirty="0" smtClean="0"/>
              <a:t>)</a:t>
            </a:r>
            <a:endParaRPr lang="ru-RU" dirty="0" smtClean="0"/>
          </a:p>
          <a:p>
            <a:endParaRPr lang="ru-RU" dirty="0" smtClean="0"/>
          </a:p>
          <a:p>
            <a:endParaRPr lang="ru-RU" dirty="0"/>
          </a:p>
        </p:txBody>
      </p:sp>
      <p:graphicFrame>
        <p:nvGraphicFramePr>
          <p:cNvPr id="4" name="Object 2"/>
          <p:cNvGraphicFramePr>
            <a:graphicFrameLocks noChangeAspect="1"/>
          </p:cNvGraphicFramePr>
          <p:nvPr>
            <p:extLst/>
          </p:nvPr>
        </p:nvGraphicFramePr>
        <p:xfrm>
          <a:off x="4549468" y="5294162"/>
          <a:ext cx="2345254" cy="1572418"/>
        </p:xfrm>
        <a:graphic>
          <a:graphicData uri="http://schemas.openxmlformats.org/presentationml/2006/ole">
            <mc:AlternateContent xmlns:mc="http://schemas.openxmlformats.org/markup-compatibility/2006">
              <mc:Choice xmlns:v="urn:schemas-microsoft-com:vml" Requires="v">
                <p:oleObj spid="_x0000_s18478" name="Photo Editor Photo" r:id="rId4" imgW="5915851" imgH="4533333" progId="MSPhotoEd.3">
                  <p:embed/>
                </p:oleObj>
              </mc:Choice>
              <mc:Fallback>
                <p:oleObj name="Photo Editor Photo" r:id="rId4" imgW="5915851" imgH="453333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468" y="5294162"/>
                        <a:ext cx="2345254" cy="1572418"/>
                      </a:xfrm>
                      <a:prstGeom prst="rect">
                        <a:avLst/>
                      </a:prstGeom>
                      <a:noFill/>
                      <a:ln>
                        <a:noFill/>
                      </a:ln>
                      <a:effectLst/>
                    </p:spPr>
                  </p:pic>
                </p:oleObj>
              </mc:Fallback>
            </mc:AlternateContent>
          </a:graphicData>
        </a:graphic>
      </p:graphicFrame>
      <p:pic>
        <p:nvPicPr>
          <p:cNvPr id="1028" name="Picture 4" descr="Flexpart-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4380" y="5294162"/>
            <a:ext cx="19431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Major HYSPLIT Upgrade Scheduled June 12 – Air Resources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8870" y="5441403"/>
            <a:ext cx="2563927" cy="1277936"/>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8"/>
          <a:stretch>
            <a:fillRect/>
          </a:stretch>
        </p:blipFill>
        <p:spPr>
          <a:xfrm>
            <a:off x="5846030" y="3069110"/>
            <a:ext cx="2095280" cy="2054889"/>
          </a:xfrm>
          <a:prstGeom prst="rect">
            <a:avLst/>
          </a:prstGeom>
        </p:spPr>
      </p:pic>
      <p:pic>
        <p:nvPicPr>
          <p:cNvPr id="1038" name="Picture 14" descr="https://weblakes.myshopify.com/cdn/shop/products/calpuff_icon_shopify.png?v=15203686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47658" y="3017907"/>
            <a:ext cx="2635250" cy="1935929"/>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a:blip r:embed="rId10"/>
          <a:stretch>
            <a:fillRect/>
          </a:stretch>
        </p:blipFill>
        <p:spPr>
          <a:xfrm>
            <a:off x="6044400" y="3358233"/>
            <a:ext cx="103200" cy="141533"/>
          </a:xfrm>
          <a:prstGeom prst="rect">
            <a:avLst/>
          </a:prstGeom>
        </p:spPr>
      </p:pic>
      <p:pic>
        <p:nvPicPr>
          <p:cNvPr id="10" name="Рисунок 9"/>
          <p:cNvPicPr>
            <a:picLocks noChangeAspect="1"/>
          </p:cNvPicPr>
          <p:nvPr/>
        </p:nvPicPr>
        <p:blipFill>
          <a:blip r:embed="rId10"/>
          <a:stretch>
            <a:fillRect/>
          </a:stretch>
        </p:blipFill>
        <p:spPr>
          <a:xfrm>
            <a:off x="6196800" y="3510633"/>
            <a:ext cx="103200" cy="141533"/>
          </a:xfrm>
          <a:prstGeom prst="rect">
            <a:avLst/>
          </a:prstGeom>
        </p:spPr>
      </p:pic>
      <p:pic>
        <p:nvPicPr>
          <p:cNvPr id="12" name="Рисунок 11"/>
          <p:cNvPicPr>
            <a:picLocks noChangeAspect="1"/>
          </p:cNvPicPr>
          <p:nvPr/>
        </p:nvPicPr>
        <p:blipFill>
          <a:blip r:embed="rId11"/>
          <a:stretch>
            <a:fillRect/>
          </a:stretch>
        </p:blipFill>
        <p:spPr>
          <a:xfrm>
            <a:off x="610095" y="3264507"/>
            <a:ext cx="1566598" cy="2221892"/>
          </a:xfrm>
          <a:prstGeom prst="rect">
            <a:avLst/>
          </a:prstGeom>
        </p:spPr>
      </p:pic>
      <p:sp>
        <p:nvSpPr>
          <p:cNvPr id="13" name="TextBox 12"/>
          <p:cNvSpPr txBox="1"/>
          <p:nvPr/>
        </p:nvSpPr>
        <p:spPr>
          <a:xfrm>
            <a:off x="610095" y="2618176"/>
            <a:ext cx="1804262" cy="646331"/>
          </a:xfrm>
          <a:prstGeom prst="rect">
            <a:avLst/>
          </a:prstGeom>
          <a:noFill/>
        </p:spPr>
        <p:txBody>
          <a:bodyPr wrap="square" rtlCol="0">
            <a:spAutoFit/>
          </a:bodyPr>
          <a:lstStyle/>
          <a:p>
            <a:r>
              <a:rPr lang="en-US" dirty="0">
                <a:solidFill>
                  <a:prstClr val="black"/>
                </a:solidFill>
              </a:rPr>
              <a:t>IAEA Gaussian model 1980</a:t>
            </a:r>
            <a:endParaRPr lang="ru-RU" dirty="0">
              <a:solidFill>
                <a:prstClr val="black"/>
              </a:solidFil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875027619"/>
              </p:ext>
            </p:extLst>
          </p:nvPr>
        </p:nvGraphicFramePr>
        <p:xfrm>
          <a:off x="8505340" y="2677977"/>
          <a:ext cx="2458402" cy="2446022"/>
        </p:xfrm>
        <a:graphic>
          <a:graphicData uri="http://schemas.openxmlformats.org/drawingml/2006/table">
            <a:tbl>
              <a:tblPr firstRow="1" firstCol="1" bandRow="1"/>
              <a:tblGrid>
                <a:gridCol w="1229563"/>
                <a:gridCol w="1228839"/>
              </a:tblGrid>
              <a:tr h="0">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Model</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Number of papers in SCOPUS</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CALPUFF</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754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CMAQ</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2790</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HYSPLIT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2634</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RODOS ADMs</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553</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FLEXPART</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731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Номер слайда 4"/>
          <p:cNvSpPr>
            <a:spLocks noGrp="1"/>
          </p:cNvSpPr>
          <p:nvPr>
            <p:ph type="sldNum" sz="quarter" idx="12"/>
          </p:nvPr>
        </p:nvSpPr>
        <p:spPr/>
        <p:txBody>
          <a:bodyPr/>
          <a:lstStyle/>
          <a:p>
            <a:fld id="{953A9116-0FA2-4DBF-AA41-0C4638D3F7CD}" type="slidenum">
              <a:rPr lang="ru-RU" smtClean="0">
                <a:solidFill>
                  <a:prstClr val="black">
                    <a:tint val="75000"/>
                  </a:prstClr>
                </a:solidFill>
              </a:rPr>
              <a:pPr/>
              <a:t>2</a:t>
            </a:fld>
            <a:endParaRPr lang="ru-RU">
              <a:solidFill>
                <a:prstClr val="black">
                  <a:tint val="75000"/>
                </a:prstClr>
              </a:solidFill>
            </a:endParaRPr>
          </a:p>
        </p:txBody>
      </p:sp>
    </p:spTree>
    <p:extLst>
      <p:ext uri="{BB962C8B-B14F-4D97-AF65-F5344CB8AC3E}">
        <p14:creationId xmlns:p14="http://schemas.microsoft.com/office/powerpoint/2010/main" val="394759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4870"/>
            <a:ext cx="7048500" cy="1325563"/>
          </a:xfrm>
        </p:spPr>
        <p:txBody>
          <a:bodyPr/>
          <a:lstStyle/>
          <a:p>
            <a:r>
              <a:rPr lang="en-US" dirty="0" smtClean="0"/>
              <a:t>Size distribution – the problem</a:t>
            </a:r>
            <a:endParaRPr lang="ru-RU" dirty="0"/>
          </a:p>
        </p:txBody>
      </p:sp>
      <p:sp>
        <p:nvSpPr>
          <p:cNvPr id="3" name="Объект 2"/>
          <p:cNvSpPr>
            <a:spLocks noGrp="1"/>
          </p:cNvSpPr>
          <p:nvPr>
            <p:ph idx="1"/>
          </p:nvPr>
        </p:nvSpPr>
        <p:spPr>
          <a:xfrm>
            <a:off x="718456" y="1444625"/>
            <a:ext cx="5290457" cy="5299952"/>
          </a:xfrm>
        </p:spPr>
        <p:txBody>
          <a:bodyPr>
            <a:normAutofit/>
          </a:bodyPr>
          <a:lstStyle/>
          <a:p>
            <a:r>
              <a:rPr lang="en-US" dirty="0" smtClean="0"/>
              <a:t>Data, from which SZ parameters were derived, summarized by Masson et al. (2013) contain only </a:t>
            </a:r>
            <a:r>
              <a:rPr lang="en-US" dirty="0" err="1" smtClean="0"/>
              <a:t>measurements,collected</a:t>
            </a:r>
            <a:r>
              <a:rPr lang="en-US" dirty="0" smtClean="0"/>
              <a:t> within plumes at far distances from the source and/or large travel times</a:t>
            </a:r>
          </a:p>
          <a:p>
            <a:endParaRPr lang="en-US" dirty="0" smtClean="0"/>
          </a:p>
          <a:p>
            <a:r>
              <a:rPr lang="en-US" dirty="0" smtClean="0"/>
              <a:t>SZ changes with travel time, because larger particles fall out faster</a:t>
            </a:r>
            <a:endParaRPr lang="ru-RU" dirty="0"/>
          </a:p>
        </p:txBody>
      </p:sp>
      <p:pic>
        <p:nvPicPr>
          <p:cNvPr id="4" name="Рисунок 3"/>
          <p:cNvPicPr>
            <a:picLocks noChangeAspect="1"/>
          </p:cNvPicPr>
          <p:nvPr/>
        </p:nvPicPr>
        <p:blipFill>
          <a:blip r:embed="rId2"/>
          <a:stretch>
            <a:fillRect/>
          </a:stretch>
        </p:blipFill>
        <p:spPr>
          <a:xfrm>
            <a:off x="7565571" y="0"/>
            <a:ext cx="4476750" cy="6844047"/>
          </a:xfrm>
          <a:prstGeom prst="rect">
            <a:avLst/>
          </a:prstGeom>
        </p:spPr>
      </p:pic>
      <p:sp>
        <p:nvSpPr>
          <p:cNvPr id="5" name="TextBox 4"/>
          <p:cNvSpPr txBox="1"/>
          <p:nvPr/>
        </p:nvSpPr>
        <p:spPr>
          <a:xfrm>
            <a:off x="151490" y="6375245"/>
            <a:ext cx="7414081" cy="369332"/>
          </a:xfrm>
          <a:prstGeom prst="rect">
            <a:avLst/>
          </a:prstGeom>
          <a:noFill/>
        </p:spPr>
        <p:txBody>
          <a:bodyPr wrap="none" rtlCol="0">
            <a:spAutoFit/>
          </a:bodyPr>
          <a:lstStyle/>
          <a:p>
            <a:r>
              <a:rPr lang="en-US" dirty="0" smtClean="0"/>
              <a:t>Part of Table from Masson et al. (2013) </a:t>
            </a:r>
            <a:r>
              <a:rPr lang="en-US" dirty="0" err="1" smtClean="0"/>
              <a:t>Env</a:t>
            </a:r>
            <a:r>
              <a:rPr lang="en-US" dirty="0" smtClean="0"/>
              <a:t>. Sci. Tech. </a:t>
            </a:r>
            <a:r>
              <a:rPr lang="en-US" dirty="0">
                <a:latin typeface="Helvetica" panose="020B0604020202020204" pitchFamily="34" charset="0"/>
                <a:ea typeface="MS PGothic" panose="020B0600070205080204" pitchFamily="34" charset="-128"/>
              </a:rPr>
              <a:t>47 (</a:t>
            </a:r>
            <a:r>
              <a:rPr lang="en-US" dirty="0">
                <a:ea typeface="MS PGothic" panose="020B0600070205080204" pitchFamily="34" charset="-128"/>
              </a:rPr>
              <a:t>19), </a:t>
            </a:r>
            <a:r>
              <a:rPr lang="en-US" dirty="0" smtClean="0">
                <a:ea typeface="MS PGothic" panose="020B0600070205080204" pitchFamily="34" charset="-128"/>
              </a:rPr>
              <a:t>10995-11003</a:t>
            </a:r>
            <a:endParaRPr lang="en-US" dirty="0">
              <a:ea typeface="MS PGothic" panose="020B0600070205080204" pitchFamily="34" charset="-128"/>
            </a:endParaRPr>
          </a:p>
        </p:txBody>
      </p:sp>
      <p:sp>
        <p:nvSpPr>
          <p:cNvPr id="6" name="Номер слайда 5"/>
          <p:cNvSpPr>
            <a:spLocks noGrp="1"/>
          </p:cNvSpPr>
          <p:nvPr>
            <p:ph type="sldNum" sz="quarter" idx="12"/>
          </p:nvPr>
        </p:nvSpPr>
        <p:spPr/>
        <p:txBody>
          <a:bodyPr/>
          <a:lstStyle/>
          <a:p>
            <a:fld id="{953A9116-0FA2-4DBF-AA41-0C4638D3F7CD}" type="slidenum">
              <a:rPr lang="ru-RU" smtClean="0"/>
              <a:t>20</a:t>
            </a:fld>
            <a:endParaRPr lang="ru-RU"/>
          </a:p>
        </p:txBody>
      </p:sp>
    </p:spTree>
    <p:extLst>
      <p:ext uri="{BB962C8B-B14F-4D97-AF65-F5344CB8AC3E}">
        <p14:creationId xmlns:p14="http://schemas.microsoft.com/office/powerpoint/2010/main" val="229167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3915" y="315685"/>
            <a:ext cx="6737578" cy="1325563"/>
          </a:xfrm>
        </p:spPr>
        <p:txBody>
          <a:bodyPr/>
          <a:lstStyle/>
          <a:p>
            <a:r>
              <a:rPr lang="en-US" dirty="0" smtClean="0"/>
              <a:t>Measurement data by Miyamoto et al. (2014)</a:t>
            </a:r>
            <a:endParaRPr lang="ru-RU" dirty="0"/>
          </a:p>
        </p:txBody>
      </p:sp>
      <p:sp>
        <p:nvSpPr>
          <p:cNvPr id="3" name="Объект 2"/>
          <p:cNvSpPr>
            <a:spLocks noGrp="1"/>
          </p:cNvSpPr>
          <p:nvPr>
            <p:ph idx="1"/>
          </p:nvPr>
        </p:nvSpPr>
        <p:spPr>
          <a:xfrm>
            <a:off x="653143" y="2321604"/>
            <a:ext cx="5366657" cy="4351338"/>
          </a:xfrm>
        </p:spPr>
        <p:txBody>
          <a:bodyPr/>
          <a:lstStyle/>
          <a:p>
            <a:r>
              <a:rPr lang="en-US" dirty="0" smtClean="0"/>
              <a:t>Collected during the accident,  Mar 17-Apr 1, 2013</a:t>
            </a:r>
          </a:p>
          <a:p>
            <a:endParaRPr lang="en-US" dirty="0"/>
          </a:p>
          <a:p>
            <a:r>
              <a:rPr lang="en-US" dirty="0" smtClean="0"/>
              <a:t>Place of collection: Tokai, Japan (111 km from Fukushima)</a:t>
            </a:r>
            <a:endParaRPr lang="ru-RU" dirty="0"/>
          </a:p>
        </p:txBody>
      </p:sp>
      <p:pic>
        <p:nvPicPr>
          <p:cNvPr id="6" name="Рисунок 5"/>
          <p:cNvPicPr>
            <a:picLocks noChangeAspect="1"/>
          </p:cNvPicPr>
          <p:nvPr/>
        </p:nvPicPr>
        <p:blipFill rotWithShape="1">
          <a:blip r:embed="rId2"/>
          <a:srcRect t="1799"/>
          <a:stretch/>
        </p:blipFill>
        <p:spPr>
          <a:xfrm>
            <a:off x="6911750" y="176949"/>
            <a:ext cx="4899250" cy="6495993"/>
          </a:xfrm>
          <a:prstGeom prst="rect">
            <a:avLst/>
          </a:prstGeom>
        </p:spPr>
      </p:pic>
      <p:sp>
        <p:nvSpPr>
          <p:cNvPr id="4" name="Номер слайда 3"/>
          <p:cNvSpPr>
            <a:spLocks noGrp="1"/>
          </p:cNvSpPr>
          <p:nvPr>
            <p:ph type="sldNum" sz="quarter" idx="12"/>
          </p:nvPr>
        </p:nvSpPr>
        <p:spPr/>
        <p:txBody>
          <a:bodyPr/>
          <a:lstStyle/>
          <a:p>
            <a:fld id="{953A9116-0FA2-4DBF-AA41-0C4638D3F7CD}" type="slidenum">
              <a:rPr lang="ru-RU" smtClean="0"/>
              <a:t>21</a:t>
            </a:fld>
            <a:endParaRPr lang="ru-RU"/>
          </a:p>
        </p:txBody>
      </p:sp>
    </p:spTree>
    <p:extLst>
      <p:ext uri="{BB962C8B-B14F-4D97-AF65-F5344CB8AC3E}">
        <p14:creationId xmlns:p14="http://schemas.microsoft.com/office/powerpoint/2010/main" val="391932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365125"/>
            <a:ext cx="10689771" cy="1325563"/>
          </a:xfrm>
        </p:spPr>
        <p:txBody>
          <a:bodyPr/>
          <a:lstStyle/>
          <a:p>
            <a:r>
              <a:rPr lang="en-US" dirty="0" smtClean="0"/>
              <a:t>Curve fitting of measurement data by log-normal distribution </a:t>
            </a:r>
            <a:endParaRPr lang="ru-RU" dirty="0"/>
          </a:p>
        </p:txBody>
      </p:sp>
      <p:graphicFrame>
        <p:nvGraphicFramePr>
          <p:cNvPr id="3" name="Объект 2"/>
          <p:cNvGraphicFramePr>
            <a:graphicFrameLocks noChangeAspect="1"/>
          </p:cNvGraphicFramePr>
          <p:nvPr>
            <p:extLst>
              <p:ext uri="{D42A27DB-BD31-4B8C-83A1-F6EECF244321}">
                <p14:modId xmlns:p14="http://schemas.microsoft.com/office/powerpoint/2010/main" val="2659090117"/>
              </p:ext>
            </p:extLst>
          </p:nvPr>
        </p:nvGraphicFramePr>
        <p:xfrm>
          <a:off x="454252" y="3284310"/>
          <a:ext cx="4814887" cy="2449513"/>
        </p:xfrm>
        <a:graphic>
          <a:graphicData uri="http://schemas.openxmlformats.org/presentationml/2006/ole">
            <mc:AlternateContent xmlns:mc="http://schemas.openxmlformats.org/markup-compatibility/2006">
              <mc:Choice xmlns:v="urn:schemas-microsoft-com:vml" Requires="v">
                <p:oleObj spid="_x0000_s6301" name="Equation" r:id="rId3" imgW="2095200" imgH="1066680" progId="Equation.DSMT4">
                  <p:embed/>
                </p:oleObj>
              </mc:Choice>
              <mc:Fallback>
                <p:oleObj name="Equation" r:id="rId3" imgW="2095200" imgH="1066680" progId="Equation.DSMT4">
                  <p:embed/>
                  <p:pic>
                    <p:nvPicPr>
                      <p:cNvPr id="0" name=""/>
                      <p:cNvPicPr/>
                      <p:nvPr/>
                    </p:nvPicPr>
                    <p:blipFill>
                      <a:blip r:embed="rId4"/>
                      <a:stretch>
                        <a:fillRect/>
                      </a:stretch>
                    </p:blipFill>
                    <p:spPr>
                      <a:xfrm>
                        <a:off x="454252" y="3284310"/>
                        <a:ext cx="4814887" cy="2449513"/>
                      </a:xfrm>
                      <a:prstGeom prst="rect">
                        <a:avLst/>
                      </a:prstGeom>
                    </p:spPr>
                  </p:pic>
                </p:oleObj>
              </mc:Fallback>
            </mc:AlternateContent>
          </a:graphicData>
        </a:graphic>
      </p:graphicFrame>
      <p:pic>
        <p:nvPicPr>
          <p:cNvPr id="4" name="Рисунок 3"/>
          <p:cNvPicPr>
            <a:picLocks noChangeAspect="1"/>
          </p:cNvPicPr>
          <p:nvPr/>
        </p:nvPicPr>
        <p:blipFill>
          <a:blip r:embed="rId5"/>
          <a:stretch>
            <a:fillRect/>
          </a:stretch>
        </p:blipFill>
        <p:spPr>
          <a:xfrm>
            <a:off x="5576051" y="1338942"/>
            <a:ext cx="5288571" cy="5008789"/>
          </a:xfrm>
          <a:prstGeom prst="rect">
            <a:avLst/>
          </a:prstGeom>
        </p:spPr>
      </p:pic>
      <p:sp>
        <p:nvSpPr>
          <p:cNvPr id="5" name="Номер слайда 4"/>
          <p:cNvSpPr>
            <a:spLocks noGrp="1"/>
          </p:cNvSpPr>
          <p:nvPr>
            <p:ph type="sldNum" sz="quarter" idx="12"/>
          </p:nvPr>
        </p:nvSpPr>
        <p:spPr/>
        <p:txBody>
          <a:bodyPr/>
          <a:lstStyle/>
          <a:p>
            <a:fld id="{953A9116-0FA2-4DBF-AA41-0C4638D3F7CD}" type="slidenum">
              <a:rPr lang="ru-RU" smtClean="0"/>
              <a:t>22</a:t>
            </a:fld>
            <a:endParaRPr lang="ru-RU"/>
          </a:p>
        </p:txBody>
      </p:sp>
    </p:spTree>
    <p:extLst>
      <p:ext uri="{BB962C8B-B14F-4D97-AF65-F5344CB8AC3E}">
        <p14:creationId xmlns:p14="http://schemas.microsoft.com/office/powerpoint/2010/main" val="27039827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Input size distribution - summary</a:t>
            </a:r>
            <a:endParaRPr lang="ru-RU" dirty="0"/>
          </a:p>
        </p:txBody>
      </p:sp>
      <p:graphicFrame>
        <p:nvGraphicFramePr>
          <p:cNvPr id="10" name="Таблица 9"/>
          <p:cNvGraphicFramePr>
            <a:graphicFrameLocks noGrp="1"/>
          </p:cNvGraphicFramePr>
          <p:nvPr>
            <p:extLst>
              <p:ext uri="{D42A27DB-BD31-4B8C-83A1-F6EECF244321}">
                <p14:modId xmlns:p14="http://schemas.microsoft.com/office/powerpoint/2010/main" val="3641328616"/>
              </p:ext>
            </p:extLst>
          </p:nvPr>
        </p:nvGraphicFramePr>
        <p:xfrm>
          <a:off x="1347788" y="1908524"/>
          <a:ext cx="9077323" cy="3575939"/>
        </p:xfrm>
        <a:graphic>
          <a:graphicData uri="http://schemas.openxmlformats.org/drawingml/2006/table">
            <a:tbl>
              <a:tblPr firstRow="1" firstCol="1" bandRow="1"/>
              <a:tblGrid>
                <a:gridCol w="1980507"/>
                <a:gridCol w="1342555"/>
                <a:gridCol w="1031514"/>
                <a:gridCol w="1574249"/>
                <a:gridCol w="1574249"/>
                <a:gridCol w="1574249"/>
              </a:tblGrid>
              <a:tr h="719455">
                <a:tc>
                  <a:txBody>
                    <a:bodyPr/>
                    <a:lstStyle/>
                    <a:p>
                      <a:pPr>
                        <a:lnSpc>
                          <a:spcPct val="105000"/>
                        </a:lnSpc>
                        <a:spcAft>
                          <a:spcPts val="0"/>
                        </a:spcAft>
                      </a:pPr>
                      <a:r>
                        <a:rPr lang="en-US" sz="2400" b="1" kern="1200" dirty="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Parameters set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b="1" kern="120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d, μm</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b="1" kern="1200" dirty="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σ</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b="1" kern="120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AMAD*</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b="1" kern="1200" dirty="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Ref</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b="1" kern="1200" dirty="0">
                          <a:solidFill>
                            <a:srgbClr val="44546A"/>
                          </a:solidFill>
                          <a:effectLst/>
                          <a:latin typeface="Helvetica" panose="020B0604020202020204" pitchFamily="34" charset="0"/>
                          <a:ea typeface="Calibri" panose="020F0502020204030204" pitchFamily="34" charset="0"/>
                          <a:cs typeface="Times New Roman" panose="02020603050405020304" pitchFamily="18" charset="0"/>
                        </a:rPr>
                        <a:t>Meas. data</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4030">
                <a:tc>
                  <a:txBody>
                    <a:bodyPr/>
                    <a:lstStyle/>
                    <a:p>
                      <a:pPr>
                        <a:lnSpc>
                          <a:spcPct val="105000"/>
                        </a:lnSpc>
                        <a:spcAft>
                          <a:spcPts val="0"/>
                        </a:spcAft>
                      </a:pPr>
                      <a:r>
                        <a:rPr lang="en-US" sz="24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SZ1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0.65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3.3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0.35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Van Leuven et al. (2014)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Masson et al. (2013)</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4030">
                <a:tc>
                  <a:txBody>
                    <a:bodyPr/>
                    <a:lstStyle/>
                    <a:p>
                      <a:pPr>
                        <a:lnSpc>
                          <a:spcPct val="105000"/>
                        </a:lnSpc>
                        <a:spcAft>
                          <a:spcPts val="0"/>
                        </a:spcAft>
                      </a:pPr>
                      <a:r>
                        <a:rPr lang="en-US" sz="24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SZ2</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2.5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1.8</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2.1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This study</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Miyamoto et al. (2014)</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4030">
                <a:tc>
                  <a:txBody>
                    <a:bodyPr/>
                    <a:lstStyle/>
                    <a:p>
                      <a:pPr>
                        <a:lnSpc>
                          <a:spcPct val="105000"/>
                        </a:lnSpc>
                        <a:spcAft>
                          <a:spcPts val="0"/>
                        </a:spcAft>
                      </a:pPr>
                      <a:r>
                        <a:rPr lang="en-US" sz="24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SZ1.1</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0.65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10</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0.05</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This study</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5000"/>
                        </a:lnSpc>
                        <a:spcAft>
                          <a:spcPts val="0"/>
                        </a:spcAft>
                      </a:pPr>
                      <a:r>
                        <a:rPr lang="en-US" sz="2400" kern="1200" dirty="0">
                          <a:solidFill>
                            <a:srgbClr val="000000"/>
                          </a:solidFill>
                          <a:effectLst/>
                          <a:latin typeface="Helvetica" panose="020B0604020202020204" pitchFamily="34" charset="0"/>
                          <a:ea typeface="Calibri" panose="020F0502020204030204" pitchFamily="34" charset="0"/>
                          <a:cs typeface="Times New Roman" panose="02020603050405020304" pitchFamily="18" charset="0"/>
                        </a:rPr>
                        <a:t>Sens. test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extBox 2"/>
          <p:cNvSpPr txBox="1"/>
          <p:nvPr/>
        </p:nvSpPr>
        <p:spPr>
          <a:xfrm>
            <a:off x="2209800" y="5998029"/>
            <a:ext cx="4819524" cy="369332"/>
          </a:xfrm>
          <a:prstGeom prst="rect">
            <a:avLst/>
          </a:prstGeom>
          <a:noFill/>
        </p:spPr>
        <p:txBody>
          <a:bodyPr wrap="none" rtlCol="0">
            <a:spAutoFit/>
          </a:bodyPr>
          <a:lstStyle/>
          <a:p>
            <a:r>
              <a:rPr lang="en-US" dirty="0" smtClean="0"/>
              <a:t>*AMAD – Activity Median Aerodynamic Diameter</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23</a:t>
            </a:fld>
            <a:endParaRPr lang="ru-RU"/>
          </a:p>
        </p:txBody>
      </p:sp>
    </p:spTree>
    <p:extLst>
      <p:ext uri="{BB962C8B-B14F-4D97-AF65-F5344CB8AC3E}">
        <p14:creationId xmlns:p14="http://schemas.microsoft.com/office/powerpoint/2010/main" val="780657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7686" y="-84454"/>
            <a:ext cx="3623029" cy="933874"/>
          </a:xfrm>
        </p:spPr>
        <p:txBody>
          <a:bodyPr/>
          <a:lstStyle/>
          <a:p>
            <a:r>
              <a:rPr lang="en-US" dirty="0" smtClean="0"/>
              <a:t>Results</a:t>
            </a:r>
            <a:endParaRPr lang="ru-RU" dirty="0"/>
          </a:p>
        </p:txBody>
      </p:sp>
      <p:pic>
        <p:nvPicPr>
          <p:cNvPr id="5" name="Рисунок 4"/>
          <p:cNvPicPr>
            <a:picLocks noChangeAspect="1"/>
          </p:cNvPicPr>
          <p:nvPr/>
        </p:nvPicPr>
        <p:blipFill>
          <a:blip r:embed="rId3"/>
          <a:stretch>
            <a:fillRect/>
          </a:stretch>
        </p:blipFill>
        <p:spPr>
          <a:xfrm>
            <a:off x="3200400" y="777534"/>
            <a:ext cx="2987507" cy="5776913"/>
          </a:xfrm>
          <a:prstGeom prst="rect">
            <a:avLst/>
          </a:prstGeom>
        </p:spPr>
      </p:pic>
      <p:pic>
        <p:nvPicPr>
          <p:cNvPr id="6" name="Рисунок 5"/>
          <p:cNvPicPr>
            <a:picLocks noChangeAspect="1"/>
          </p:cNvPicPr>
          <p:nvPr/>
        </p:nvPicPr>
        <p:blipFill rotWithShape="1">
          <a:blip r:embed="rId4"/>
          <a:srcRect b="10309"/>
          <a:stretch/>
        </p:blipFill>
        <p:spPr>
          <a:xfrm>
            <a:off x="8644780" y="114753"/>
            <a:ext cx="2534849" cy="6629939"/>
          </a:xfrm>
          <a:prstGeom prst="rect">
            <a:avLst/>
          </a:prstGeom>
        </p:spPr>
      </p:pic>
      <p:sp>
        <p:nvSpPr>
          <p:cNvPr id="7" name="TextBox 6"/>
          <p:cNvSpPr txBox="1"/>
          <p:nvPr/>
        </p:nvSpPr>
        <p:spPr>
          <a:xfrm>
            <a:off x="515952" y="921305"/>
            <a:ext cx="2684448" cy="646331"/>
          </a:xfrm>
          <a:prstGeom prst="rect">
            <a:avLst/>
          </a:prstGeom>
          <a:noFill/>
        </p:spPr>
        <p:txBody>
          <a:bodyPr wrap="square" rtlCol="0">
            <a:spAutoFit/>
          </a:bodyPr>
          <a:lstStyle/>
          <a:p>
            <a:r>
              <a:rPr lang="en-US" dirty="0" smtClean="0"/>
              <a:t>Time plots for  selected stations in Japan:</a:t>
            </a:r>
            <a:endParaRPr lang="ru-RU" dirty="0"/>
          </a:p>
        </p:txBody>
      </p:sp>
      <p:sp>
        <p:nvSpPr>
          <p:cNvPr id="9" name="TextBox 8"/>
          <p:cNvSpPr txBox="1"/>
          <p:nvPr/>
        </p:nvSpPr>
        <p:spPr>
          <a:xfrm>
            <a:off x="6187907" y="131203"/>
            <a:ext cx="2716786" cy="646331"/>
          </a:xfrm>
          <a:prstGeom prst="rect">
            <a:avLst/>
          </a:prstGeom>
          <a:noFill/>
        </p:spPr>
        <p:txBody>
          <a:bodyPr wrap="square" rtlCol="0">
            <a:spAutoFit/>
          </a:bodyPr>
          <a:lstStyle/>
          <a:p>
            <a:r>
              <a:rPr lang="en-US" dirty="0" smtClean="0"/>
              <a:t>Time plots for  selected CTBTO stations:</a:t>
            </a:r>
            <a:endParaRPr lang="ru-RU" dirty="0"/>
          </a:p>
        </p:txBody>
      </p:sp>
      <p:sp>
        <p:nvSpPr>
          <p:cNvPr id="3" name="Номер слайда 2"/>
          <p:cNvSpPr>
            <a:spLocks noGrp="1"/>
          </p:cNvSpPr>
          <p:nvPr>
            <p:ph type="sldNum" sz="quarter" idx="12"/>
          </p:nvPr>
        </p:nvSpPr>
        <p:spPr/>
        <p:txBody>
          <a:bodyPr/>
          <a:lstStyle/>
          <a:p>
            <a:fld id="{953A9116-0FA2-4DBF-AA41-0C4638D3F7CD}" type="slidenum">
              <a:rPr lang="ru-RU" smtClean="0"/>
              <a:t>24</a:t>
            </a:fld>
            <a:endParaRPr lang="ru-RU"/>
          </a:p>
        </p:txBody>
      </p:sp>
    </p:spTree>
    <p:extLst>
      <p:ext uri="{BB962C8B-B14F-4D97-AF65-F5344CB8AC3E}">
        <p14:creationId xmlns:p14="http://schemas.microsoft.com/office/powerpoint/2010/main" val="3618527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Statistical indicators of model errors</a:t>
            </a:r>
            <a:endParaRPr lang="ru-RU" dirty="0"/>
          </a:p>
        </p:txBody>
      </p:sp>
      <p:pic>
        <p:nvPicPr>
          <p:cNvPr id="4" name="Рисунок 3"/>
          <p:cNvPicPr>
            <a:picLocks noChangeAspect="1"/>
          </p:cNvPicPr>
          <p:nvPr/>
        </p:nvPicPr>
        <p:blipFill>
          <a:blip r:embed="rId2"/>
          <a:stretch>
            <a:fillRect/>
          </a:stretch>
        </p:blipFill>
        <p:spPr>
          <a:xfrm>
            <a:off x="3201530" y="1840407"/>
            <a:ext cx="4966916" cy="2786021"/>
          </a:xfrm>
          <a:prstGeom prst="rect">
            <a:avLst/>
          </a:prstGeom>
        </p:spPr>
      </p:pic>
      <p:sp>
        <p:nvSpPr>
          <p:cNvPr id="5" name="TextBox 4"/>
          <p:cNvSpPr txBox="1"/>
          <p:nvPr/>
        </p:nvSpPr>
        <p:spPr>
          <a:xfrm>
            <a:off x="3334817" y="5090431"/>
            <a:ext cx="4226112" cy="923330"/>
          </a:xfrm>
          <a:prstGeom prst="rect">
            <a:avLst/>
          </a:prstGeom>
          <a:noFill/>
        </p:spPr>
        <p:txBody>
          <a:bodyPr wrap="square" rtlCol="0">
            <a:spAutoFit/>
          </a:bodyPr>
          <a:lstStyle/>
          <a:p>
            <a:r>
              <a:rPr lang="en-US" dirty="0" smtClean="0"/>
              <a:t>NMSE – Normalized mean squared error</a:t>
            </a:r>
          </a:p>
          <a:p>
            <a:endParaRPr lang="en-US" dirty="0"/>
          </a:p>
          <a:p>
            <a:r>
              <a:rPr lang="en-US" dirty="0" smtClean="0"/>
              <a:t>FB – fractional bias</a:t>
            </a:r>
            <a:endParaRPr lang="ru-RU" dirty="0"/>
          </a:p>
        </p:txBody>
      </p:sp>
      <p:sp>
        <p:nvSpPr>
          <p:cNvPr id="3" name="Номер слайда 2"/>
          <p:cNvSpPr>
            <a:spLocks noGrp="1"/>
          </p:cNvSpPr>
          <p:nvPr>
            <p:ph type="sldNum" sz="quarter" idx="12"/>
          </p:nvPr>
        </p:nvSpPr>
        <p:spPr/>
        <p:txBody>
          <a:bodyPr/>
          <a:lstStyle/>
          <a:p>
            <a:fld id="{953A9116-0FA2-4DBF-AA41-0C4638D3F7CD}" type="slidenum">
              <a:rPr lang="ru-RU" smtClean="0"/>
              <a:t>25</a:t>
            </a:fld>
            <a:endParaRPr lang="ru-RU"/>
          </a:p>
        </p:txBody>
      </p:sp>
    </p:spTree>
    <p:extLst>
      <p:ext uri="{BB962C8B-B14F-4D97-AF65-F5344CB8AC3E}">
        <p14:creationId xmlns:p14="http://schemas.microsoft.com/office/powerpoint/2010/main" val="519146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1743" y="310697"/>
            <a:ext cx="10515600" cy="701675"/>
          </a:xfrm>
        </p:spPr>
        <p:txBody>
          <a:bodyPr/>
          <a:lstStyle/>
          <a:p>
            <a:r>
              <a:rPr lang="en-US" dirty="0" smtClean="0"/>
              <a:t>Conclusions from the study</a:t>
            </a:r>
            <a:endParaRPr lang="ru-RU" dirty="0"/>
          </a:p>
        </p:txBody>
      </p:sp>
      <p:sp>
        <p:nvSpPr>
          <p:cNvPr id="3" name="Объект 2"/>
          <p:cNvSpPr>
            <a:spLocks noGrp="1"/>
          </p:cNvSpPr>
          <p:nvPr>
            <p:ph idx="1"/>
          </p:nvPr>
        </p:nvSpPr>
        <p:spPr>
          <a:xfrm>
            <a:off x="718457" y="1208313"/>
            <a:ext cx="10461172" cy="5453743"/>
          </a:xfrm>
        </p:spPr>
        <p:txBody>
          <a:bodyPr>
            <a:normAutofit fontScale="70000" lnSpcReduction="20000"/>
          </a:bodyPr>
          <a:lstStyle/>
          <a:p>
            <a:pPr algn="just">
              <a:lnSpc>
                <a:spcPct val="120000"/>
              </a:lnSpc>
              <a:spcBef>
                <a:spcPts val="1200"/>
              </a:spcBef>
            </a:pPr>
            <a:r>
              <a:rPr lang="en-US" dirty="0">
                <a:latin typeface="Helvetica" panose="020B0604020202020204" pitchFamily="34" charset="0"/>
                <a:ea typeface="MS PGothic" panose="020B0600070205080204" pitchFamily="34" charset="-128"/>
                <a:cs typeface="Helvetica" panose="020B0604020202020204" pitchFamily="34" charset="0"/>
              </a:rPr>
              <a:t>FLEXPART-calculated concentrations of Cs-137 in air following the Fukushima accident are more consistent with both near-field and global measurements when the aerosol size distribution parameters in the source are derived from measurements taken in Japan during the event (d = 2.5 </a:t>
            </a:r>
            <a:r>
              <a:rPr lang="en-US" dirty="0" err="1">
                <a:latin typeface="Helvetica" panose="020B0604020202020204" pitchFamily="34" charset="0"/>
                <a:ea typeface="MS PGothic" panose="020B0600070205080204" pitchFamily="34" charset="-128"/>
                <a:cs typeface="Helvetica" panose="020B0604020202020204" pitchFamily="34" charset="0"/>
              </a:rPr>
              <a:t>μm</a:t>
            </a:r>
            <a:r>
              <a:rPr lang="en-US" dirty="0">
                <a:latin typeface="Helvetica" panose="020B0604020202020204" pitchFamily="34" charset="0"/>
                <a:ea typeface="MS PGothic" panose="020B0600070205080204" pitchFamily="34" charset="-128"/>
                <a:cs typeface="Helvetica" panose="020B0604020202020204" pitchFamily="34" charset="0"/>
              </a:rPr>
              <a:t>, σ = 1.8</a:t>
            </a:r>
            <a:r>
              <a:rPr lang="en-US" dirty="0" smtClean="0">
                <a:latin typeface="Helvetica" panose="020B0604020202020204" pitchFamily="34" charset="0"/>
                <a:ea typeface="MS PGothic" panose="020B0600070205080204" pitchFamily="34" charset="-128"/>
                <a:cs typeface="Helvetica" panose="020B0604020202020204" pitchFamily="34" charset="0"/>
              </a:rPr>
              <a:t>);</a:t>
            </a:r>
          </a:p>
          <a:p>
            <a:pPr algn="just">
              <a:lnSpc>
                <a:spcPct val="120000"/>
              </a:lnSpc>
              <a:spcBef>
                <a:spcPts val="1200"/>
              </a:spcBef>
            </a:pPr>
            <a:endParaRPr lang="en-US" dirty="0">
              <a:latin typeface="Helvetica" panose="020B0604020202020204" pitchFamily="34" charset="0"/>
              <a:ea typeface="MS PGothic" panose="020B0600070205080204" pitchFamily="34" charset="-128"/>
              <a:cs typeface="Helvetica" panose="020B0604020202020204" pitchFamily="34" charset="0"/>
            </a:endParaRPr>
          </a:p>
          <a:p>
            <a:pPr algn="just">
              <a:lnSpc>
                <a:spcPct val="120000"/>
              </a:lnSpc>
              <a:spcBef>
                <a:spcPts val="1200"/>
              </a:spcBef>
            </a:pPr>
            <a:r>
              <a:rPr lang="en-US" dirty="0">
                <a:latin typeface="Helvetica" panose="020B0604020202020204" pitchFamily="34" charset="0"/>
                <a:ea typeface="MS PGothic" panose="020B0600070205080204" pitchFamily="34" charset="-128"/>
                <a:cs typeface="Helvetica" panose="020B0604020202020204" pitchFamily="34" charset="0"/>
              </a:rPr>
              <a:t>In contrast, when more conventional size distribution parameterizations—derived from measurements at remote stations or post-accident measurements in Japan, the calculated results at the remote stations are getting worse;</a:t>
            </a:r>
            <a:endParaRPr lang="ru-RU" dirty="0">
              <a:latin typeface="Helvetica" panose="020B0604020202020204" pitchFamily="34" charset="0"/>
              <a:ea typeface="MS PGothic" panose="020B0600070205080204" pitchFamily="34" charset="-128"/>
              <a:cs typeface="Helvetica" panose="020B0604020202020204" pitchFamily="34" charset="0"/>
            </a:endParaRPr>
          </a:p>
          <a:p>
            <a:pPr algn="just">
              <a:lnSpc>
                <a:spcPct val="120000"/>
              </a:lnSpc>
              <a:spcBef>
                <a:spcPts val="1200"/>
              </a:spcBef>
            </a:pPr>
            <a:endParaRPr lang="en-US" dirty="0" smtClean="0">
              <a:latin typeface="Helvetica" panose="020B0604020202020204" pitchFamily="34" charset="0"/>
              <a:ea typeface="MS PGothic" panose="020B0600070205080204" pitchFamily="34" charset="-128"/>
              <a:cs typeface="Helvetica" panose="020B0604020202020204" pitchFamily="34" charset="0"/>
            </a:endParaRPr>
          </a:p>
          <a:p>
            <a:pPr algn="just">
              <a:lnSpc>
                <a:spcPct val="120000"/>
              </a:lnSpc>
              <a:spcBef>
                <a:spcPts val="1200"/>
              </a:spcBef>
            </a:pPr>
            <a:r>
              <a:rPr lang="en-US" dirty="0" smtClean="0">
                <a:latin typeface="Helvetica" panose="020B0604020202020204" pitchFamily="34" charset="0"/>
                <a:ea typeface="MS PGothic" panose="020B0600070205080204" pitchFamily="34" charset="-128"/>
                <a:cs typeface="Helvetica" panose="020B0604020202020204" pitchFamily="34" charset="0"/>
              </a:rPr>
              <a:t>This </a:t>
            </a:r>
            <a:r>
              <a:rPr lang="en-US" dirty="0">
                <a:latin typeface="Helvetica" panose="020B0604020202020204" pitchFamily="34" charset="0"/>
                <a:ea typeface="MS PGothic" panose="020B0600070205080204" pitchFamily="34" charset="-128"/>
                <a:cs typeface="Helvetica" panose="020B0604020202020204" pitchFamily="34" charset="0"/>
              </a:rPr>
              <a:t>suggests that the proposed aerosol size distribution parameters better approximate the true, though unknown, characteristics of the release;</a:t>
            </a:r>
          </a:p>
          <a:p>
            <a:pPr algn="just">
              <a:lnSpc>
                <a:spcPct val="120000"/>
              </a:lnSpc>
              <a:spcBef>
                <a:spcPts val="1200"/>
              </a:spcBef>
            </a:pPr>
            <a:endParaRPr lang="en-US" dirty="0" smtClean="0">
              <a:latin typeface="Helvetica" panose="020B0604020202020204" pitchFamily="34" charset="0"/>
              <a:ea typeface="MS PGothic" panose="020B0600070205080204" pitchFamily="34" charset="-128"/>
              <a:cs typeface="Helvetica" panose="020B0604020202020204" pitchFamily="34" charset="0"/>
            </a:endParaRPr>
          </a:p>
          <a:p>
            <a:pPr algn="just">
              <a:lnSpc>
                <a:spcPct val="120000"/>
              </a:lnSpc>
              <a:spcBef>
                <a:spcPts val="1200"/>
              </a:spcBef>
            </a:pPr>
            <a:r>
              <a:rPr lang="en-US" dirty="0" smtClean="0">
                <a:latin typeface="Helvetica" panose="020B0604020202020204" pitchFamily="34" charset="0"/>
                <a:ea typeface="MS PGothic" panose="020B0600070205080204" pitchFamily="34" charset="-128"/>
                <a:cs typeface="Helvetica" panose="020B0604020202020204" pitchFamily="34" charset="0"/>
              </a:rPr>
              <a:t>Time </a:t>
            </a:r>
            <a:r>
              <a:rPr lang="en-US" dirty="0">
                <a:latin typeface="Helvetica" panose="020B0604020202020204" pitchFamily="34" charset="0"/>
                <a:ea typeface="MS PGothic" panose="020B0600070205080204" pitchFamily="34" charset="-128"/>
                <a:cs typeface="Helvetica" panose="020B0604020202020204" pitchFamily="34" charset="0"/>
              </a:rPr>
              <a:t>change of size distribution within the plume could not be neglected in the process of estimating the corresponding parameters of the source term</a:t>
            </a:r>
            <a:r>
              <a:rPr lang="en-US" dirty="0" smtClean="0">
                <a:latin typeface="Helvetica" panose="020B0604020202020204" pitchFamily="34" charset="0"/>
                <a:ea typeface="MS PGothic" panose="020B0600070205080204" pitchFamily="34" charset="-128"/>
                <a:cs typeface="Helvetica" panose="020B0604020202020204" pitchFamily="34" charset="0"/>
              </a:rPr>
              <a:t>.</a:t>
            </a:r>
            <a:endParaRPr lang="en-US" dirty="0">
              <a:latin typeface="Helvetica" panose="020B0604020202020204" pitchFamily="34" charset="0"/>
              <a:ea typeface="MS PGothic" panose="020B0600070205080204" pitchFamily="34" charset="-128"/>
              <a:cs typeface="Helvetica" panose="020B0604020202020204" pitchFamily="34" charset="0"/>
            </a:endParaRPr>
          </a:p>
        </p:txBody>
      </p:sp>
      <p:sp>
        <p:nvSpPr>
          <p:cNvPr id="4" name="Номер слайда 3"/>
          <p:cNvSpPr>
            <a:spLocks noGrp="1"/>
          </p:cNvSpPr>
          <p:nvPr>
            <p:ph type="sldNum" sz="quarter" idx="12"/>
          </p:nvPr>
        </p:nvSpPr>
        <p:spPr/>
        <p:txBody>
          <a:bodyPr/>
          <a:lstStyle/>
          <a:p>
            <a:fld id="{953A9116-0FA2-4DBF-AA41-0C4638D3F7CD}" type="slidenum">
              <a:rPr lang="ru-RU" smtClean="0"/>
              <a:t>26</a:t>
            </a:fld>
            <a:endParaRPr lang="ru-RU"/>
          </a:p>
        </p:txBody>
      </p:sp>
    </p:spTree>
    <p:extLst>
      <p:ext uri="{BB962C8B-B14F-4D97-AF65-F5344CB8AC3E}">
        <p14:creationId xmlns:p14="http://schemas.microsoft.com/office/powerpoint/2010/main" val="27732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Remaining problems-1: </a:t>
            </a:r>
            <a:r>
              <a:rPr lang="en-US" dirty="0"/>
              <a:t>Merging near-field and planetary dispersion </a:t>
            </a:r>
            <a:endParaRPr lang="ru-RU" dirty="0"/>
          </a:p>
        </p:txBody>
      </p:sp>
      <p:sp>
        <p:nvSpPr>
          <p:cNvPr id="3" name="Объект 2"/>
          <p:cNvSpPr>
            <a:spLocks noGrp="1"/>
          </p:cNvSpPr>
          <p:nvPr>
            <p:ph idx="1"/>
          </p:nvPr>
        </p:nvSpPr>
        <p:spPr>
          <a:xfrm>
            <a:off x="1442358" y="2975202"/>
            <a:ext cx="8980714" cy="2337026"/>
          </a:xfrm>
        </p:spPr>
        <p:txBody>
          <a:bodyPr/>
          <a:lstStyle/>
          <a:p>
            <a:r>
              <a:rPr lang="en-US" dirty="0" smtClean="0"/>
              <a:t>Meteorological data are coarse (0.5 deg.) for local zone;</a:t>
            </a:r>
          </a:p>
          <a:p>
            <a:pPr marL="0" indent="0">
              <a:buNone/>
            </a:pPr>
            <a:endParaRPr lang="en-US" dirty="0" smtClean="0"/>
          </a:p>
          <a:p>
            <a:r>
              <a:rPr lang="en-US" dirty="0" smtClean="0"/>
              <a:t>Version of </a:t>
            </a:r>
            <a:r>
              <a:rPr lang="en-US" dirty="0" err="1" smtClean="0"/>
              <a:t>Flexpart</a:t>
            </a:r>
            <a:r>
              <a:rPr lang="en-US" dirty="0" smtClean="0"/>
              <a:t> that could use downscaled WRF data (FLEXWRF) is limited area model</a:t>
            </a:r>
          </a:p>
        </p:txBody>
      </p:sp>
      <p:sp>
        <p:nvSpPr>
          <p:cNvPr id="4" name="Номер слайда 3"/>
          <p:cNvSpPr>
            <a:spLocks noGrp="1"/>
          </p:cNvSpPr>
          <p:nvPr>
            <p:ph type="sldNum" sz="quarter" idx="12"/>
          </p:nvPr>
        </p:nvSpPr>
        <p:spPr/>
        <p:txBody>
          <a:bodyPr/>
          <a:lstStyle/>
          <a:p>
            <a:fld id="{953A9116-0FA2-4DBF-AA41-0C4638D3F7CD}" type="slidenum">
              <a:rPr lang="ru-RU" smtClean="0"/>
              <a:t>27</a:t>
            </a:fld>
            <a:endParaRPr lang="ru-RU"/>
          </a:p>
        </p:txBody>
      </p:sp>
    </p:spTree>
    <p:extLst>
      <p:ext uri="{BB962C8B-B14F-4D97-AF65-F5344CB8AC3E}">
        <p14:creationId xmlns:p14="http://schemas.microsoft.com/office/powerpoint/2010/main" val="3629897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838200" y="1325563"/>
            <a:ext cx="4457019" cy="4932280"/>
          </a:xfrm>
          <a:prstGeom prst="rect">
            <a:avLst/>
          </a:prstGeom>
        </p:spPr>
      </p:pic>
      <p:sp>
        <p:nvSpPr>
          <p:cNvPr id="11" name="TextBox 10"/>
          <p:cNvSpPr txBox="1"/>
          <p:nvPr/>
        </p:nvSpPr>
        <p:spPr>
          <a:xfrm>
            <a:off x="97971" y="6257843"/>
            <a:ext cx="10021718" cy="369332"/>
          </a:xfrm>
          <a:prstGeom prst="rect">
            <a:avLst/>
          </a:prstGeom>
          <a:noFill/>
        </p:spPr>
        <p:txBody>
          <a:bodyPr wrap="none" rtlCol="0">
            <a:spAutoFit/>
          </a:bodyPr>
          <a:lstStyle/>
          <a:p>
            <a:r>
              <a:rPr lang="en-US" dirty="0" smtClean="0"/>
              <a:t>Modified table from Sato </a:t>
            </a:r>
            <a:r>
              <a:rPr lang="en-US" dirty="0"/>
              <a:t>Y, </a:t>
            </a:r>
            <a:r>
              <a:rPr lang="en-US" dirty="0" smtClean="0"/>
              <a:t>et </a:t>
            </a:r>
            <a:r>
              <a:rPr lang="en-US" dirty="0"/>
              <a:t>al (2018</a:t>
            </a:r>
            <a:r>
              <a:rPr lang="en-US" dirty="0" smtClean="0"/>
              <a:t>) </a:t>
            </a:r>
            <a:r>
              <a:rPr lang="en-US" dirty="0"/>
              <a:t>J </a:t>
            </a:r>
            <a:r>
              <a:rPr lang="en-US" dirty="0" err="1"/>
              <a:t>Geophys</a:t>
            </a:r>
            <a:r>
              <a:rPr lang="en-US" dirty="0"/>
              <a:t> Res </a:t>
            </a:r>
            <a:r>
              <a:rPr lang="en-US" dirty="0" err="1" smtClean="0"/>
              <a:t>Atmos</a:t>
            </a:r>
            <a:r>
              <a:rPr lang="en-US" dirty="0" smtClean="0"/>
              <a:t> </a:t>
            </a:r>
            <a:r>
              <a:rPr lang="pt-BR" dirty="0" smtClean="0"/>
              <a:t>https</a:t>
            </a:r>
            <a:r>
              <a:rPr lang="pt-BR" dirty="0"/>
              <a:t>:// doi. org/ 10. 1029/ 2018J D0291 44</a:t>
            </a:r>
            <a:endParaRPr lang="ru-RU" dirty="0"/>
          </a:p>
        </p:txBody>
      </p:sp>
      <p:sp>
        <p:nvSpPr>
          <p:cNvPr id="12" name="TextBox 11"/>
          <p:cNvSpPr txBox="1"/>
          <p:nvPr/>
        </p:nvSpPr>
        <p:spPr>
          <a:xfrm>
            <a:off x="5671458" y="1991209"/>
            <a:ext cx="5682342"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Data in table </a:t>
            </a:r>
            <a:r>
              <a:rPr lang="en-US" dirty="0" err="1" smtClean="0"/>
              <a:t>obtaine</a:t>
            </a:r>
            <a:r>
              <a:rPr lang="en-US" dirty="0" smtClean="0"/>
              <a:t> with the same input </a:t>
            </a:r>
            <a:r>
              <a:rPr lang="en-US" dirty="0" err="1" smtClean="0"/>
              <a:t>meteodata</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Even though total deposition calculated by all but one models agree with measured , the dry deposition fraction varies by factor up to 50!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So the effect of large compensating errors in wet and dry deposition is evident</a:t>
            </a:r>
            <a:endParaRPr lang="ru-RU" dirty="0"/>
          </a:p>
        </p:txBody>
      </p:sp>
      <p:sp>
        <p:nvSpPr>
          <p:cNvPr id="13" name="Заголовок 1"/>
          <p:cNvSpPr txBox="1">
            <a:spLocks/>
          </p:cNvSpPr>
          <p:nvPr/>
        </p:nvSpPr>
        <p:spPr>
          <a:xfrm>
            <a:off x="838200" y="-87086"/>
            <a:ext cx="10515600" cy="132556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Remaining problems-2: Large uncertainty in wet and dry plume depletion and deposition calculations</a:t>
            </a:r>
            <a:endParaRPr lang="ru-RU" dirty="0"/>
          </a:p>
        </p:txBody>
      </p:sp>
      <p:sp>
        <p:nvSpPr>
          <p:cNvPr id="14" name="Заголовок 1"/>
          <p:cNvSpPr txBox="1">
            <a:spLocks/>
          </p:cNvSpPr>
          <p:nvPr/>
        </p:nvSpPr>
        <p:spPr>
          <a:xfrm>
            <a:off x="6019799" y="4615906"/>
            <a:ext cx="5334001"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smtClean="0">
                <a:solidFill>
                  <a:srgbClr val="FF0000"/>
                </a:solidFill>
              </a:rPr>
              <a:t>Plume depletion errors related to deposition tend to accumulate with travel time</a:t>
            </a:r>
            <a:endParaRPr lang="ru-RU" sz="3400" dirty="0">
              <a:solidFill>
                <a:srgbClr val="FF0000"/>
              </a:solidFill>
            </a:endParaRPr>
          </a:p>
        </p:txBody>
      </p:sp>
      <p:sp>
        <p:nvSpPr>
          <p:cNvPr id="2" name="Номер слайда 1"/>
          <p:cNvSpPr>
            <a:spLocks noGrp="1"/>
          </p:cNvSpPr>
          <p:nvPr>
            <p:ph type="sldNum" sz="quarter" idx="12"/>
          </p:nvPr>
        </p:nvSpPr>
        <p:spPr/>
        <p:txBody>
          <a:bodyPr/>
          <a:lstStyle/>
          <a:p>
            <a:fld id="{953A9116-0FA2-4DBF-AA41-0C4638D3F7CD}" type="slidenum">
              <a:rPr lang="ru-RU" smtClean="0"/>
              <a:t>28</a:t>
            </a:fld>
            <a:endParaRPr lang="ru-RU"/>
          </a:p>
        </p:txBody>
      </p:sp>
    </p:spTree>
    <p:extLst>
      <p:ext uri="{BB962C8B-B14F-4D97-AF65-F5344CB8AC3E}">
        <p14:creationId xmlns:p14="http://schemas.microsoft.com/office/powerpoint/2010/main" val="3314502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Remaining difficulties-3</a:t>
            </a:r>
            <a:endParaRPr lang="ru-RU" dirty="0"/>
          </a:p>
        </p:txBody>
      </p:sp>
      <p:sp>
        <p:nvSpPr>
          <p:cNvPr id="3" name="Объект 2"/>
          <p:cNvSpPr>
            <a:spLocks noGrp="1"/>
          </p:cNvSpPr>
          <p:nvPr>
            <p:ph idx="1"/>
          </p:nvPr>
        </p:nvSpPr>
        <p:spPr/>
        <p:txBody>
          <a:bodyPr/>
          <a:lstStyle/>
          <a:p>
            <a:r>
              <a:rPr lang="en-US" dirty="0" smtClean="0"/>
              <a:t>Need for re-evaluation of source term taking into considerations measurements both in near-field and far-regions, their possible correlations, meteorological variability (ensemble of meteorological fields) and uncertainties in size distribution</a:t>
            </a:r>
          </a:p>
          <a:p>
            <a:pPr marL="0" indent="0">
              <a:buNone/>
            </a:pPr>
            <a:endParaRPr lang="en-US" dirty="0" smtClean="0"/>
          </a:p>
          <a:p>
            <a:pPr marL="0" indent="0">
              <a:buNone/>
            </a:pPr>
            <a:r>
              <a:rPr lang="en-US" dirty="0" smtClean="0"/>
              <a:t>=&gt; Example in part V of this presentation</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29</a:t>
            </a:fld>
            <a:endParaRPr lang="ru-RU"/>
          </a:p>
        </p:txBody>
      </p:sp>
    </p:spTree>
    <p:extLst>
      <p:ext uri="{BB962C8B-B14F-4D97-AF65-F5344CB8AC3E}">
        <p14:creationId xmlns:p14="http://schemas.microsoft.com/office/powerpoint/2010/main" val="3687305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lstStyle/>
          <a:p>
            <a:r>
              <a:rPr lang="en-US" dirty="0" smtClean="0"/>
              <a:t>Plan of the presentation	</a:t>
            </a:r>
            <a:endParaRPr lang="ru-RU" dirty="0"/>
          </a:p>
        </p:txBody>
      </p:sp>
      <p:sp>
        <p:nvSpPr>
          <p:cNvPr id="3" name="Объект 2"/>
          <p:cNvSpPr>
            <a:spLocks noGrp="1"/>
          </p:cNvSpPr>
          <p:nvPr>
            <p:ph idx="1"/>
          </p:nvPr>
        </p:nvSpPr>
        <p:spPr>
          <a:xfrm>
            <a:off x="838200" y="1096963"/>
            <a:ext cx="9867900" cy="5761037"/>
          </a:xfrm>
        </p:spPr>
        <p:txBody>
          <a:bodyPr>
            <a:normAutofit/>
          </a:bodyPr>
          <a:lstStyle/>
          <a:p>
            <a:pPr marL="571500" indent="-571500">
              <a:buFont typeface="+mj-lt"/>
              <a:buAutoNum type="romanUcPeriod"/>
            </a:pPr>
            <a:r>
              <a:rPr lang="en-US" dirty="0" smtClean="0"/>
              <a:t>Overview of FLEXPART</a:t>
            </a:r>
          </a:p>
          <a:p>
            <a:pPr marL="0" indent="0">
              <a:buNone/>
            </a:pPr>
            <a:endParaRPr lang="en-US" dirty="0" smtClean="0"/>
          </a:p>
          <a:p>
            <a:pPr marL="0" indent="0">
              <a:buNone/>
            </a:pPr>
            <a:r>
              <a:rPr lang="en-US" i="1" dirty="0" smtClean="0"/>
              <a:t>Recent and ongoing experience</a:t>
            </a:r>
          </a:p>
          <a:p>
            <a:pPr marL="571500" indent="-571500">
              <a:buFont typeface="+mj-lt"/>
              <a:buAutoNum type="romanUcPeriod" startAt="2"/>
            </a:pPr>
            <a:r>
              <a:rPr lang="en-US" dirty="0" smtClean="0"/>
              <a:t>Simulation of atmospheric transport following Fukushima accident</a:t>
            </a:r>
          </a:p>
          <a:p>
            <a:pPr marL="571500" indent="-571500">
              <a:buFont typeface="+mj-lt"/>
              <a:buAutoNum type="romanUcPeriod" startAt="2"/>
            </a:pPr>
            <a:endParaRPr lang="en-US" dirty="0" smtClean="0"/>
          </a:p>
          <a:p>
            <a:pPr marL="571500" indent="-571500">
              <a:buFont typeface="+mj-lt"/>
              <a:buAutoNum type="romanUcPeriod" startAt="2"/>
            </a:pPr>
            <a:r>
              <a:rPr lang="en-US" dirty="0" smtClean="0"/>
              <a:t>Application for safety assessment regarding  potential accidents at NPPs</a:t>
            </a:r>
          </a:p>
          <a:p>
            <a:pPr marL="0" indent="0">
              <a:buNone/>
            </a:pPr>
            <a:endParaRPr lang="en-US" i="1" dirty="0" smtClean="0"/>
          </a:p>
          <a:p>
            <a:pPr marL="0" indent="0">
              <a:buNone/>
            </a:pPr>
            <a:r>
              <a:rPr lang="en-US" i="1" dirty="0" smtClean="0"/>
              <a:t>Other related work</a:t>
            </a:r>
            <a:endParaRPr lang="en-US" i="1" dirty="0"/>
          </a:p>
          <a:p>
            <a:pPr marL="571500" indent="-571500">
              <a:buFont typeface="+mj-lt"/>
              <a:buAutoNum type="romanUcPeriod" startAt="4"/>
            </a:pPr>
            <a:r>
              <a:rPr lang="en-US" dirty="0" smtClean="0"/>
              <a:t>Use of FLEXPART for inverse source term estimation problems </a:t>
            </a:r>
          </a:p>
          <a:p>
            <a:pPr marL="514350" indent="-514350">
              <a:buFont typeface="+mj-lt"/>
              <a:buAutoNum type="romanUcPeriod" startAt="4"/>
            </a:pPr>
            <a:endParaRPr lang="en-US" dirty="0"/>
          </a:p>
          <a:p>
            <a:pPr marL="514350" indent="-514350">
              <a:buFont typeface="+mj-lt"/>
              <a:buAutoNum type="romanUcPeriod" startAt="4"/>
            </a:pPr>
            <a:endParaRPr lang="en-US" dirty="0" smtClean="0"/>
          </a:p>
          <a:p>
            <a:pPr marL="514350" indent="-514350">
              <a:buFont typeface="+mj-lt"/>
              <a:buAutoNum type="romanUcPeriod" startAt="4"/>
            </a:pPr>
            <a:endParaRPr lang="en-US" dirty="0" smtClean="0"/>
          </a:p>
          <a:p>
            <a:pPr marL="514350" indent="-514350">
              <a:buFont typeface="+mj-lt"/>
              <a:buAutoNum type="romanUcPeriod" startAt="4"/>
            </a:pP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3</a:t>
            </a:fld>
            <a:endParaRPr lang="ru-RU"/>
          </a:p>
        </p:txBody>
      </p:sp>
    </p:spTree>
    <p:extLst>
      <p:ext uri="{BB962C8B-B14F-4D97-AF65-F5344CB8AC3E}">
        <p14:creationId xmlns:p14="http://schemas.microsoft.com/office/powerpoint/2010/main" val="1707989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III. FLEXPART application </a:t>
            </a:r>
            <a:r>
              <a:rPr lang="en-US" dirty="0"/>
              <a:t>for safety assessment regarding  potential accidents at NPPs</a:t>
            </a:r>
            <a:br>
              <a:rPr lang="en-US" dirty="0"/>
            </a:br>
            <a:endParaRPr lang="ru-RU" dirty="0"/>
          </a:p>
        </p:txBody>
      </p:sp>
      <p:sp>
        <p:nvSpPr>
          <p:cNvPr id="4" name="Заголовок 1"/>
          <p:cNvSpPr txBox="1">
            <a:spLocks/>
          </p:cNvSpPr>
          <p:nvPr/>
        </p:nvSpPr>
        <p:spPr>
          <a:xfrm>
            <a:off x="838200" y="1335201"/>
            <a:ext cx="10949187" cy="19812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t>Problem </a:t>
            </a:r>
          </a:p>
          <a:p>
            <a:r>
              <a:rPr lang="en-US" sz="3000" dirty="0" smtClean="0"/>
              <a:t> 1. for distances beyond a few tens km </a:t>
            </a:r>
            <a:br>
              <a:rPr lang="en-US" sz="3000" dirty="0" smtClean="0"/>
            </a:br>
            <a:r>
              <a:rPr lang="en-US" sz="3000" dirty="0" smtClean="0"/>
              <a:t>wind rose approach to build risks maps is inappropriate</a:t>
            </a:r>
            <a:endParaRPr lang="en-US" sz="3000" dirty="0"/>
          </a:p>
          <a:p>
            <a:endParaRPr lang="ru-RU" sz="3000" dirty="0"/>
          </a:p>
        </p:txBody>
      </p:sp>
      <p:pic>
        <p:nvPicPr>
          <p:cNvPr id="5" name="Picture 4" descr="MAX_3H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104" y="3037115"/>
            <a:ext cx="5356896" cy="36165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1"/>
          <p:cNvGraphicFramePr/>
          <p:nvPr>
            <p:extLst>
              <p:ext uri="{D42A27DB-BD31-4B8C-83A1-F6EECF244321}">
                <p14:modId xmlns:p14="http://schemas.microsoft.com/office/powerpoint/2010/main" val="2701284423"/>
              </p:ext>
            </p:extLst>
          </p:nvPr>
        </p:nvGraphicFramePr>
        <p:xfrm>
          <a:off x="2022246" y="2972029"/>
          <a:ext cx="3171190" cy="26289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50371" y="5638800"/>
            <a:ext cx="6422571" cy="923330"/>
          </a:xfrm>
          <a:prstGeom prst="rect">
            <a:avLst/>
          </a:prstGeom>
          <a:noFill/>
        </p:spPr>
        <p:txBody>
          <a:bodyPr wrap="square" rtlCol="0">
            <a:spAutoFit/>
          </a:bodyPr>
          <a:lstStyle/>
          <a:p>
            <a:r>
              <a:rPr lang="en-US" dirty="0" smtClean="0"/>
              <a:t>Example: evaluation of radiological risks in small domain regarding nuclear storage facility in Ukraine (former uranium processing plant </a:t>
            </a:r>
            <a:r>
              <a:rPr lang="en-US" dirty="0" err="1" smtClean="0"/>
              <a:t>PChP</a:t>
            </a:r>
            <a:r>
              <a:rPr lang="en-US" dirty="0" smtClean="0"/>
              <a:t>) using wind rose approach and simple model</a:t>
            </a:r>
            <a:endParaRPr lang="ru-RU" dirty="0"/>
          </a:p>
        </p:txBody>
      </p:sp>
      <p:sp>
        <p:nvSpPr>
          <p:cNvPr id="8" name="Номер слайда 7"/>
          <p:cNvSpPr>
            <a:spLocks noGrp="1"/>
          </p:cNvSpPr>
          <p:nvPr>
            <p:ph type="sldNum" sz="quarter" idx="12"/>
          </p:nvPr>
        </p:nvSpPr>
        <p:spPr/>
        <p:txBody>
          <a:bodyPr/>
          <a:lstStyle/>
          <a:p>
            <a:fld id="{953A9116-0FA2-4DBF-AA41-0C4638D3F7CD}" type="slidenum">
              <a:rPr lang="ru-RU" smtClean="0"/>
              <a:t>30</a:t>
            </a:fld>
            <a:endParaRPr lang="ru-RU"/>
          </a:p>
        </p:txBody>
      </p:sp>
    </p:spTree>
    <p:extLst>
      <p:ext uri="{BB962C8B-B14F-4D97-AF65-F5344CB8AC3E}">
        <p14:creationId xmlns:p14="http://schemas.microsoft.com/office/powerpoint/2010/main" val="1119862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474238" y="343474"/>
            <a:ext cx="11793962" cy="11260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t>Problem2: Old approach for risk evaluation regarding long range dispersion - classification of synoptic conditions, definition of ‘unfavorable conditions’</a:t>
            </a:r>
            <a:endParaRPr lang="ru-RU" sz="3000" dirty="0"/>
          </a:p>
        </p:txBody>
      </p:sp>
      <p:graphicFrame>
        <p:nvGraphicFramePr>
          <p:cNvPr id="7" name="Group 344"/>
          <p:cNvGraphicFramePr>
            <a:graphicFrameLocks/>
          </p:cNvGraphicFramePr>
          <p:nvPr>
            <p:extLst>
              <p:ext uri="{D42A27DB-BD31-4B8C-83A1-F6EECF244321}">
                <p14:modId xmlns:p14="http://schemas.microsoft.com/office/powerpoint/2010/main" val="382293006"/>
              </p:ext>
            </p:extLst>
          </p:nvPr>
        </p:nvGraphicFramePr>
        <p:xfrm>
          <a:off x="3044889" y="2385729"/>
          <a:ext cx="5291427" cy="2795270"/>
        </p:xfrm>
        <a:graphic>
          <a:graphicData uri="http://schemas.openxmlformats.org/drawingml/2006/table">
            <a:tbl>
              <a:tblPr/>
              <a:tblGrid>
                <a:gridCol w="2541568"/>
                <a:gridCol w="2749859"/>
              </a:tblGrid>
              <a:tr h="1440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Synoptic type</a:t>
                      </a:r>
                      <a:endParaRPr kumimoji="0" lang="uk-UA"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Consequences</a:t>
                      </a:r>
                      <a:endParaRPr kumimoji="0" lang="uk-UA"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969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t>Anticyclone, low</a:t>
                      </a:r>
                      <a:r>
                        <a:rPr lang="en-US" sz="2000" baseline="0" dirty="0" smtClean="0"/>
                        <a:t> wind</a:t>
                      </a:r>
                      <a:r>
                        <a:rPr lang="en-US" sz="2000" dirty="0" smtClean="0"/>
                        <a:t/>
                      </a:r>
                      <a:br>
                        <a:rPr lang="en-US" sz="2000" dirty="0" smtClean="0"/>
                      </a:br>
                      <a:endParaRPr kumimoji="0" lang="uk-UA"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High airborne close to source</a:t>
                      </a:r>
                      <a:endParaRPr kumimoji="0" lang="uk-UA"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6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dirty="0" smtClean="0"/>
                        <a:t>Periphery of cyclone</a:t>
                      </a:r>
                      <a:br>
                        <a:rPr lang="en-US" sz="2000" dirty="0" smtClean="0"/>
                      </a:br>
                      <a:endParaRPr kumimoji="0" lang="uk-UA"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High concentrations far from the source</a:t>
                      </a:r>
                      <a:endParaRPr kumimoji="0" lang="uk-UA"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0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Stationary front</a:t>
                      </a:r>
                      <a:endParaRPr kumimoji="0" lang="uk-UA"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cs typeface="Times New Roman" pitchFamily="18" charset="0"/>
                        </a:rPr>
                        <a:t>Large territory of contamination</a:t>
                      </a:r>
                      <a:endParaRPr kumimoji="0" lang="uk-UA"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TextBox 7"/>
          <p:cNvSpPr txBox="1"/>
          <p:nvPr/>
        </p:nvSpPr>
        <p:spPr>
          <a:xfrm>
            <a:off x="1970315" y="1687286"/>
            <a:ext cx="7273338" cy="400110"/>
          </a:xfrm>
          <a:prstGeom prst="rect">
            <a:avLst/>
          </a:prstGeom>
          <a:noFill/>
        </p:spPr>
        <p:txBody>
          <a:bodyPr wrap="none" rtlCol="0">
            <a:spAutoFit/>
          </a:bodyPr>
          <a:lstStyle/>
          <a:p>
            <a:r>
              <a:rPr lang="en-US" sz="2000" dirty="0" smtClean="0"/>
              <a:t>Example classifications of synoptic conditions regarding air pollution</a:t>
            </a:r>
            <a:endParaRPr lang="ru-RU" sz="2000" dirty="0"/>
          </a:p>
        </p:txBody>
      </p:sp>
      <p:sp>
        <p:nvSpPr>
          <p:cNvPr id="9" name="Заголовок 1"/>
          <p:cNvSpPr txBox="1">
            <a:spLocks/>
          </p:cNvSpPr>
          <p:nvPr/>
        </p:nvSpPr>
        <p:spPr>
          <a:xfrm>
            <a:off x="398038" y="5481531"/>
            <a:ext cx="11793962" cy="11260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smtClean="0"/>
              <a:t>Today may be used in air quality studies, especially for urban arias (source is spatially distributed), but considered outdated for radioactive air pollution following accidental releases </a:t>
            </a:r>
            <a:endParaRPr lang="ru-RU" sz="3000" dirty="0"/>
          </a:p>
        </p:txBody>
      </p:sp>
      <p:sp>
        <p:nvSpPr>
          <p:cNvPr id="10" name="Номер слайда 9"/>
          <p:cNvSpPr>
            <a:spLocks noGrp="1"/>
          </p:cNvSpPr>
          <p:nvPr>
            <p:ph type="sldNum" sz="quarter" idx="12"/>
          </p:nvPr>
        </p:nvSpPr>
        <p:spPr/>
        <p:txBody>
          <a:bodyPr/>
          <a:lstStyle/>
          <a:p>
            <a:pPr>
              <a:defRPr/>
            </a:pPr>
            <a:fld id="{1B3CCA30-DF18-4530-AA99-D7F46476CCC0}" type="slidenum">
              <a:rPr lang="ru-RU" smtClean="0"/>
              <a:pPr>
                <a:defRPr/>
              </a:pPr>
              <a:t>31</a:t>
            </a:fld>
            <a:endParaRPr lang="ru-RU"/>
          </a:p>
        </p:txBody>
      </p:sp>
    </p:spTree>
    <p:extLst>
      <p:ext uri="{BB962C8B-B14F-4D97-AF65-F5344CB8AC3E}">
        <p14:creationId xmlns:p14="http://schemas.microsoft.com/office/powerpoint/2010/main" val="4281620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Modern approach</a:t>
            </a:r>
            <a:endParaRPr lang="ru-RU" dirty="0"/>
          </a:p>
        </p:txBody>
      </p:sp>
      <p:sp>
        <p:nvSpPr>
          <p:cNvPr id="3" name="Содержимое 2"/>
          <p:cNvSpPr>
            <a:spLocks noGrp="1"/>
          </p:cNvSpPr>
          <p:nvPr>
            <p:ph idx="1"/>
          </p:nvPr>
        </p:nvSpPr>
        <p:spPr>
          <a:xfrm>
            <a:off x="1981200" y="1807028"/>
            <a:ext cx="8229600" cy="3178629"/>
          </a:xfrm>
        </p:spPr>
        <p:txBody>
          <a:bodyPr>
            <a:normAutofit/>
          </a:bodyPr>
          <a:lstStyle/>
          <a:p>
            <a:r>
              <a:rPr lang="en-US" dirty="0" smtClean="0"/>
              <a:t>For the sufficiently long time period (1 </a:t>
            </a:r>
            <a:r>
              <a:rPr lang="en-US" dirty="0" err="1" smtClean="0"/>
              <a:t>yr</a:t>
            </a:r>
            <a:r>
              <a:rPr lang="en-US" dirty="0" smtClean="0"/>
              <a:t> or more) repeat the same release scenario but with different starting dates and using real meteorology</a:t>
            </a:r>
          </a:p>
          <a:p>
            <a:pPr>
              <a:buNone/>
            </a:pPr>
            <a:endParaRPr lang="en-US" dirty="0" smtClean="0"/>
          </a:p>
          <a:p>
            <a:r>
              <a:rPr lang="en-US" dirty="0" smtClean="0"/>
              <a:t>Statistically process results at points of interest to calculate probabilities of large dose values</a:t>
            </a:r>
          </a:p>
        </p:txBody>
      </p:sp>
      <p:sp>
        <p:nvSpPr>
          <p:cNvPr id="6" name="Номер слайда 5"/>
          <p:cNvSpPr>
            <a:spLocks noGrp="1"/>
          </p:cNvSpPr>
          <p:nvPr>
            <p:ph type="sldNum" sz="quarter" idx="12"/>
          </p:nvPr>
        </p:nvSpPr>
        <p:spPr/>
        <p:txBody>
          <a:bodyPr/>
          <a:lstStyle/>
          <a:p>
            <a:fld id="{953A9116-0FA2-4DBF-AA41-0C4638D3F7CD}" type="slidenum">
              <a:rPr lang="ru-RU" smtClean="0"/>
              <a:t>32</a:t>
            </a:fld>
            <a:endParaRPr lang="ru-RU"/>
          </a:p>
        </p:txBody>
      </p:sp>
    </p:spTree>
    <p:extLst>
      <p:ext uri="{BB962C8B-B14F-4D97-AF65-F5344CB8AC3E}">
        <p14:creationId xmlns:p14="http://schemas.microsoft.com/office/powerpoint/2010/main" val="3369202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Example: dose assessment </a:t>
            </a:r>
            <a:r>
              <a:rPr lang="en-US" dirty="0"/>
              <a:t> </a:t>
            </a:r>
            <a:r>
              <a:rPr lang="en-US" dirty="0" smtClean="0"/>
              <a:t>regarding consequences of potential accident at </a:t>
            </a:r>
            <a:r>
              <a:rPr lang="en-US" dirty="0" err="1" smtClean="0"/>
              <a:t>Rivne</a:t>
            </a:r>
            <a:r>
              <a:rPr lang="en-US" dirty="0" smtClean="0"/>
              <a:t> NPP in Ukraine for neighbor countries (using JRODOS )</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33</a:t>
            </a:fld>
            <a:endParaRPr lang="ru-RU"/>
          </a:p>
        </p:txBody>
      </p:sp>
      <p:sp>
        <p:nvSpPr>
          <p:cNvPr id="6" name="Прямоугольник 5"/>
          <p:cNvSpPr/>
          <p:nvPr/>
        </p:nvSpPr>
        <p:spPr>
          <a:xfrm>
            <a:off x="208032" y="5303568"/>
            <a:ext cx="5377543" cy="1600438"/>
          </a:xfrm>
          <a:prstGeom prst="rect">
            <a:avLst/>
          </a:prstGeom>
        </p:spPr>
        <p:txBody>
          <a:bodyPr wrap="square">
            <a:spAutoFit/>
          </a:bodyPr>
          <a:lstStyle/>
          <a:p>
            <a:r>
              <a:rPr lang="en-US" sz="2000" dirty="0"/>
              <a:t>GEV-fitted Conditional probabilities of exceeding a given dose provided that release </a:t>
            </a:r>
            <a:r>
              <a:rPr lang="en-US" sz="2000" dirty="0" err="1"/>
              <a:t>happenned</a:t>
            </a:r>
            <a:r>
              <a:rPr lang="en-US" sz="2000" dirty="0"/>
              <a:t> and among scenarios with non-zero </a:t>
            </a:r>
            <a:r>
              <a:rPr lang="en-US" sz="2000" dirty="0" smtClean="0"/>
              <a:t>doses (Poland)</a:t>
            </a:r>
            <a:r>
              <a:rPr lang="en-US" dirty="0"/>
              <a:t/>
            </a:r>
            <a:br>
              <a:rPr lang="en-US" dirty="0"/>
            </a:br>
            <a:endParaRPr lang="ru-RU" dirty="0"/>
          </a:p>
        </p:txBody>
      </p:sp>
      <p:pic>
        <p:nvPicPr>
          <p:cNvPr id="7" name="Рисунок 6"/>
          <p:cNvPicPr>
            <a:picLocks noChangeAspect="1"/>
          </p:cNvPicPr>
          <p:nvPr/>
        </p:nvPicPr>
        <p:blipFill>
          <a:blip r:embed="rId2"/>
          <a:stretch>
            <a:fillRect/>
          </a:stretch>
        </p:blipFill>
        <p:spPr>
          <a:xfrm>
            <a:off x="113954" y="1930173"/>
            <a:ext cx="4891545" cy="3224212"/>
          </a:xfrm>
          <a:prstGeom prst="rect">
            <a:avLst/>
          </a:prstGeom>
        </p:spPr>
      </p:pic>
      <p:pic>
        <p:nvPicPr>
          <p:cNvPr id="8" name="Picture 2"/>
          <p:cNvPicPr>
            <a:picLocks noChangeAspect="1" noChangeArrowheads="1"/>
          </p:cNvPicPr>
          <p:nvPr/>
        </p:nvPicPr>
        <p:blipFill>
          <a:blip r:embed="rId3" cstate="print"/>
          <a:srcRect/>
          <a:stretch>
            <a:fillRect/>
          </a:stretch>
        </p:blipFill>
        <p:spPr bwMode="auto">
          <a:xfrm>
            <a:off x="5585575" y="1951062"/>
            <a:ext cx="6374724" cy="4152725"/>
          </a:xfrm>
          <a:prstGeom prst="rect">
            <a:avLst/>
          </a:prstGeom>
          <a:noFill/>
          <a:ln w="9525">
            <a:noFill/>
            <a:miter lim="800000"/>
            <a:headEnd/>
            <a:tailEnd/>
          </a:ln>
        </p:spPr>
      </p:pic>
      <p:sp>
        <p:nvSpPr>
          <p:cNvPr id="9" name="Прямоугольник 8"/>
          <p:cNvSpPr/>
          <p:nvPr/>
        </p:nvSpPr>
        <p:spPr>
          <a:xfrm>
            <a:off x="5680414" y="6122461"/>
            <a:ext cx="5510101" cy="646331"/>
          </a:xfrm>
          <a:prstGeom prst="rect">
            <a:avLst/>
          </a:prstGeom>
        </p:spPr>
        <p:txBody>
          <a:bodyPr wrap="square">
            <a:spAutoFit/>
          </a:bodyPr>
          <a:lstStyle/>
          <a:p>
            <a:r>
              <a:rPr lang="en-US" dirty="0" err="1"/>
              <a:t>Kovalets</a:t>
            </a:r>
            <a:r>
              <a:rPr lang="en-US" dirty="0"/>
              <a:t> I., </a:t>
            </a:r>
            <a:r>
              <a:rPr lang="en-US" dirty="0" err="1"/>
              <a:t>Romanenko</a:t>
            </a:r>
            <a:r>
              <a:rPr lang="en-US" dirty="0"/>
              <a:t> O. (2021) </a:t>
            </a:r>
            <a:r>
              <a:rPr lang="en-US" dirty="0" smtClean="0"/>
              <a:t>https</a:t>
            </a:r>
            <a:r>
              <a:rPr lang="en-US" dirty="0"/>
              <a:t>://</a:t>
            </a:r>
            <a:r>
              <a:rPr lang="en-US" dirty="0" smtClean="0"/>
              <a:t>doi.org/10.1007/978-3-030-58124-4_1</a:t>
            </a:r>
            <a:endParaRPr lang="ru-RU" dirty="0"/>
          </a:p>
        </p:txBody>
      </p:sp>
    </p:spTree>
    <p:extLst>
      <p:ext uri="{BB962C8B-B14F-4D97-AF65-F5344CB8AC3E}">
        <p14:creationId xmlns:p14="http://schemas.microsoft.com/office/powerpoint/2010/main" val="1940201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The goal of this work</a:t>
            </a:r>
            <a:endParaRPr lang="ru-RU" dirty="0"/>
          </a:p>
        </p:txBody>
      </p:sp>
      <p:sp>
        <p:nvSpPr>
          <p:cNvPr id="3" name="Объект 2"/>
          <p:cNvSpPr>
            <a:spLocks noGrp="1"/>
          </p:cNvSpPr>
          <p:nvPr>
            <p:ph idx="1"/>
          </p:nvPr>
        </p:nvSpPr>
        <p:spPr/>
        <p:txBody>
          <a:bodyPr/>
          <a:lstStyle/>
          <a:p>
            <a:r>
              <a:rPr lang="en-US" dirty="0"/>
              <a:t>to evaluate the statistical properties of the scenarios of heavy contamination of sea surface following hypothetical accidental release at one of the Korean NPPs and to classify the respective hazardous meteorological conditions. </a:t>
            </a:r>
            <a:endParaRPr lang="en-US" dirty="0" smtClean="0"/>
          </a:p>
          <a:p>
            <a:endParaRPr lang="en-US" dirty="0" smtClean="0"/>
          </a:p>
          <a:p>
            <a:r>
              <a:rPr lang="en-US" dirty="0"/>
              <a:t>to </a:t>
            </a:r>
            <a:r>
              <a:rPr lang="en-US" dirty="0" smtClean="0"/>
              <a:t>provide results for further dose estimates from water pathways</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34</a:t>
            </a:fld>
            <a:endParaRPr lang="ru-RU"/>
          </a:p>
        </p:txBody>
      </p:sp>
    </p:spTree>
    <p:extLst>
      <p:ext uri="{BB962C8B-B14F-4D97-AF65-F5344CB8AC3E}">
        <p14:creationId xmlns:p14="http://schemas.microsoft.com/office/powerpoint/2010/main" val="3163673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4543" y="576944"/>
            <a:ext cx="5478142" cy="6144532"/>
          </a:xfrm>
        </p:spPr>
        <p:txBody>
          <a:bodyPr>
            <a:normAutofit/>
          </a:bodyPr>
          <a:lstStyle/>
          <a:p>
            <a:endParaRPr lang="en-US" dirty="0"/>
          </a:p>
          <a:p>
            <a:r>
              <a:rPr lang="en-US" sz="3000" dirty="0" smtClean="0"/>
              <a:t>Region of interest: Northwest </a:t>
            </a:r>
            <a:r>
              <a:rPr lang="en-US" sz="3000" dirty="0" err="1" smtClean="0"/>
              <a:t>Pacific+East</a:t>
            </a:r>
            <a:r>
              <a:rPr lang="en-US" sz="3000" dirty="0" smtClean="0"/>
              <a:t> China Sea</a:t>
            </a:r>
            <a:endParaRPr lang="ru-RU" sz="3000" dirty="0" smtClean="0"/>
          </a:p>
          <a:p>
            <a:endParaRPr lang="ru-RU" sz="3000" dirty="0"/>
          </a:p>
          <a:p>
            <a:r>
              <a:rPr lang="en-US" sz="3000" dirty="0" smtClean="0"/>
              <a:t>Selected NPP:</a:t>
            </a:r>
          </a:p>
          <a:p>
            <a:pPr marL="0" indent="0">
              <a:buNone/>
            </a:pPr>
            <a:r>
              <a:rPr lang="en-US" sz="3000" dirty="0" smtClean="0"/>
              <a:t>Kori </a:t>
            </a:r>
            <a:r>
              <a:rPr lang="en-US" sz="3000" dirty="0"/>
              <a:t>NPP considered as first example for being almost on the border of two seas </a:t>
            </a:r>
            <a:r>
              <a:rPr lang="en-US" sz="3000" dirty="0" smtClean="0"/>
              <a:t>ES </a:t>
            </a:r>
            <a:r>
              <a:rPr lang="en-US" sz="3000" dirty="0"/>
              <a:t>and </a:t>
            </a:r>
            <a:r>
              <a:rPr lang="en-US" sz="3000" dirty="0" smtClean="0"/>
              <a:t>ECS</a:t>
            </a:r>
            <a:endParaRPr lang="en-US" sz="3000" dirty="0"/>
          </a:p>
        </p:txBody>
      </p:sp>
      <p:sp>
        <p:nvSpPr>
          <p:cNvPr id="4" name="Номер слайда 3"/>
          <p:cNvSpPr>
            <a:spLocks noGrp="1"/>
          </p:cNvSpPr>
          <p:nvPr>
            <p:ph type="sldNum" sz="quarter" idx="12"/>
          </p:nvPr>
        </p:nvSpPr>
        <p:spPr/>
        <p:txBody>
          <a:bodyPr/>
          <a:lstStyle/>
          <a:p>
            <a:fld id="{953A9116-0FA2-4DBF-AA41-0C4638D3F7CD}" type="slidenum">
              <a:rPr lang="ru-RU" smtClean="0"/>
              <a:t>35</a:t>
            </a:fld>
            <a:endParaRPr lang="ru-RU"/>
          </a:p>
        </p:txBody>
      </p:sp>
      <p:pic>
        <p:nvPicPr>
          <p:cNvPr id="7" name="Рисунок 6"/>
          <p:cNvPicPr>
            <a:picLocks noChangeAspect="1"/>
          </p:cNvPicPr>
          <p:nvPr/>
        </p:nvPicPr>
        <p:blipFill>
          <a:blip r:embed="rId2"/>
          <a:stretch>
            <a:fillRect/>
          </a:stretch>
        </p:blipFill>
        <p:spPr>
          <a:xfrm>
            <a:off x="6204649" y="283028"/>
            <a:ext cx="5719289" cy="5768068"/>
          </a:xfrm>
          <a:prstGeom prst="rect">
            <a:avLst/>
          </a:prstGeom>
        </p:spPr>
      </p:pic>
    </p:spTree>
    <p:extLst>
      <p:ext uri="{BB962C8B-B14F-4D97-AF65-F5344CB8AC3E}">
        <p14:creationId xmlns:p14="http://schemas.microsoft.com/office/powerpoint/2010/main" val="3702147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Source term</a:t>
            </a:r>
            <a:endParaRPr lang="ru-RU" dirty="0"/>
          </a:p>
        </p:txBody>
      </p:sp>
      <p:sp>
        <p:nvSpPr>
          <p:cNvPr id="3" name="Объект 2"/>
          <p:cNvSpPr>
            <a:spLocks noGrp="1"/>
          </p:cNvSpPr>
          <p:nvPr>
            <p:ph idx="1"/>
          </p:nvPr>
        </p:nvSpPr>
        <p:spPr>
          <a:xfrm>
            <a:off x="664029" y="1567543"/>
            <a:ext cx="10689771" cy="4788808"/>
          </a:xfrm>
        </p:spPr>
        <p:txBody>
          <a:bodyPr>
            <a:normAutofit fontScale="77500" lnSpcReduction="20000"/>
          </a:bodyPr>
          <a:lstStyle/>
          <a:p>
            <a:r>
              <a:rPr lang="en-US" dirty="0" smtClean="0"/>
              <a:t>Shin </a:t>
            </a:r>
            <a:r>
              <a:rPr lang="en-US" dirty="0"/>
              <a:t>Kori4 </a:t>
            </a:r>
            <a:r>
              <a:rPr lang="en-US" dirty="0" smtClean="0"/>
              <a:t>operates </a:t>
            </a:r>
            <a:r>
              <a:rPr lang="en-US" dirty="0"/>
              <a:t>Advanced Power Reactor APR1400 </a:t>
            </a:r>
          </a:p>
          <a:p>
            <a:pPr marL="0" indent="0">
              <a:buNone/>
            </a:pPr>
            <a:r>
              <a:rPr lang="en-US" dirty="0"/>
              <a:t>(</a:t>
            </a:r>
            <a:r>
              <a:rPr lang="en-US" i="1" dirty="0"/>
              <a:t>Pressurized Water Reactor - PWR</a:t>
            </a:r>
            <a:r>
              <a:rPr lang="en-US" dirty="0"/>
              <a:t>)</a:t>
            </a:r>
          </a:p>
          <a:p>
            <a:endParaRPr lang="ru-RU" dirty="0" smtClean="0"/>
          </a:p>
          <a:p>
            <a:r>
              <a:rPr lang="en-US" dirty="0" smtClean="0"/>
              <a:t>Selected </a:t>
            </a:r>
            <a:r>
              <a:rPr lang="en-US" dirty="0"/>
              <a:t>modestly heavy accident </a:t>
            </a:r>
            <a:r>
              <a:rPr lang="en-US" dirty="0" smtClean="0"/>
              <a:t>for APR1400 described </a:t>
            </a:r>
            <a:r>
              <a:rPr lang="en-US" dirty="0"/>
              <a:t>by Uddin and Kim (2020)</a:t>
            </a:r>
          </a:p>
          <a:p>
            <a:endParaRPr lang="en-US" dirty="0" smtClean="0"/>
          </a:p>
          <a:p>
            <a:r>
              <a:rPr lang="en-US" dirty="0" smtClean="0"/>
              <a:t>Total emitted radioactivity of Cs-137 is 1E19 </a:t>
            </a:r>
            <a:r>
              <a:rPr lang="en-US" dirty="0" err="1" smtClean="0"/>
              <a:t>Bq</a:t>
            </a:r>
            <a:endParaRPr lang="en-US" dirty="0" smtClean="0"/>
          </a:p>
          <a:p>
            <a:endParaRPr lang="en-US" dirty="0"/>
          </a:p>
          <a:p>
            <a:r>
              <a:rPr lang="en-US" dirty="0" smtClean="0"/>
              <a:t>Duration of release: 13 h;</a:t>
            </a:r>
          </a:p>
          <a:p>
            <a:pPr marL="0" indent="0">
              <a:buNone/>
            </a:pPr>
            <a:r>
              <a:rPr lang="en-US" dirty="0"/>
              <a:t>87% of emission – during first 3 h.</a:t>
            </a:r>
          </a:p>
          <a:p>
            <a:pPr marL="0" indent="0">
              <a:buNone/>
            </a:pPr>
            <a:r>
              <a:rPr lang="en-US" dirty="0"/>
              <a:t>(</a:t>
            </a:r>
            <a:r>
              <a:rPr lang="en-US" i="1" dirty="0"/>
              <a:t>typical time distribution for many other source terms for PWR reactors)</a:t>
            </a:r>
            <a:r>
              <a:rPr lang="en-US" dirty="0"/>
              <a:t> </a:t>
            </a:r>
            <a:endParaRPr lang="ru-RU" dirty="0"/>
          </a:p>
          <a:p>
            <a:pPr marL="0" indent="0">
              <a:buNone/>
            </a:pPr>
            <a:endParaRPr lang="en-US" dirty="0" smtClean="0"/>
          </a:p>
          <a:p>
            <a:pPr marL="0" indent="0">
              <a:buNone/>
            </a:pPr>
            <a:endParaRPr lang="en-US" dirty="0" smtClean="0"/>
          </a:p>
          <a:p>
            <a:r>
              <a:rPr lang="en-US" dirty="0" smtClean="0"/>
              <a:t>Height of release: uniformly distributed between from 0 to  300 m </a:t>
            </a:r>
          </a:p>
          <a:p>
            <a:endParaRPr lang="en-US" dirty="0"/>
          </a:p>
          <a:p>
            <a:endParaRPr lang="en-US" dirty="0" smtClean="0"/>
          </a:p>
        </p:txBody>
      </p:sp>
      <p:sp>
        <p:nvSpPr>
          <p:cNvPr id="4" name="Номер слайда 3"/>
          <p:cNvSpPr>
            <a:spLocks noGrp="1"/>
          </p:cNvSpPr>
          <p:nvPr>
            <p:ph type="sldNum" sz="quarter" idx="12"/>
          </p:nvPr>
        </p:nvSpPr>
        <p:spPr/>
        <p:txBody>
          <a:bodyPr/>
          <a:lstStyle/>
          <a:p>
            <a:fld id="{953A9116-0FA2-4DBF-AA41-0C4638D3F7CD}" type="slidenum">
              <a:rPr lang="ru-RU" smtClean="0"/>
              <a:t>36</a:t>
            </a:fld>
            <a:endParaRPr lang="ru-RU"/>
          </a:p>
        </p:txBody>
      </p:sp>
    </p:spTree>
    <p:extLst>
      <p:ext uri="{BB962C8B-B14F-4D97-AF65-F5344CB8AC3E}">
        <p14:creationId xmlns:p14="http://schemas.microsoft.com/office/powerpoint/2010/main" val="3442194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3257" y="125640"/>
            <a:ext cx="10515600" cy="1325563"/>
          </a:xfrm>
        </p:spPr>
        <p:txBody>
          <a:bodyPr/>
          <a:lstStyle/>
          <a:p>
            <a:r>
              <a:rPr lang="en-US" dirty="0" smtClean="0"/>
              <a:t>FLEXPART model setup</a:t>
            </a:r>
            <a:endParaRPr lang="ru-RU" dirty="0"/>
          </a:p>
        </p:txBody>
      </p:sp>
      <p:sp>
        <p:nvSpPr>
          <p:cNvPr id="3" name="Объект 2"/>
          <p:cNvSpPr>
            <a:spLocks noGrp="1"/>
          </p:cNvSpPr>
          <p:nvPr>
            <p:ph idx="1"/>
          </p:nvPr>
        </p:nvSpPr>
        <p:spPr>
          <a:xfrm>
            <a:off x="1023257" y="1259568"/>
            <a:ext cx="10515600" cy="4351338"/>
          </a:xfrm>
        </p:spPr>
        <p:txBody>
          <a:bodyPr>
            <a:normAutofit/>
          </a:bodyPr>
          <a:lstStyle/>
          <a:p>
            <a:r>
              <a:rPr lang="en-US" dirty="0" smtClean="0"/>
              <a:t>Simulations covered 1 year from 1 Mar 2020 to 28 Feb 2021</a:t>
            </a:r>
          </a:p>
          <a:p>
            <a:endParaRPr lang="en-US" dirty="0"/>
          </a:p>
          <a:p>
            <a:r>
              <a:rPr lang="en-US" dirty="0" smtClean="0"/>
              <a:t>Input meteorological data: NCEP Final Analysis, 0.5 deg. resolution</a:t>
            </a:r>
          </a:p>
          <a:p>
            <a:endParaRPr lang="en-US" dirty="0"/>
          </a:p>
          <a:p>
            <a:r>
              <a:rPr lang="en-US" dirty="0"/>
              <a:t>The accidental release was repeated every 6 h, thus in total  </a:t>
            </a:r>
            <a:r>
              <a:rPr lang="en-US" dirty="0" err="1" smtClean="0"/>
              <a:t>Ntot</a:t>
            </a:r>
            <a:r>
              <a:rPr lang="en-US" dirty="0" smtClean="0"/>
              <a:t>=1640 </a:t>
            </a:r>
            <a:r>
              <a:rPr lang="en-US" dirty="0"/>
              <a:t>different runs were </a:t>
            </a:r>
            <a:r>
              <a:rPr lang="en-US" dirty="0" smtClean="0"/>
              <a:t>performed</a:t>
            </a:r>
          </a:p>
          <a:p>
            <a:endParaRPr lang="en-US" dirty="0" smtClean="0"/>
          </a:p>
          <a:p>
            <a:r>
              <a:rPr lang="en-US" dirty="0" smtClean="0"/>
              <a:t>Simulation time period of single run: </a:t>
            </a:r>
            <a:r>
              <a:rPr lang="ru-RU" dirty="0" smtClean="0"/>
              <a:t>120 </a:t>
            </a:r>
            <a:r>
              <a:rPr lang="en-US" dirty="0" err="1" smtClean="0"/>
              <a:t>hrs</a:t>
            </a:r>
            <a:r>
              <a:rPr lang="en-US" dirty="0" smtClean="0"/>
              <a:t> (sufficient for particles to leave comp. domain)</a:t>
            </a:r>
          </a:p>
        </p:txBody>
      </p:sp>
      <p:sp>
        <p:nvSpPr>
          <p:cNvPr id="4" name="Номер слайда 3"/>
          <p:cNvSpPr>
            <a:spLocks noGrp="1"/>
          </p:cNvSpPr>
          <p:nvPr>
            <p:ph type="sldNum" sz="quarter" idx="12"/>
          </p:nvPr>
        </p:nvSpPr>
        <p:spPr/>
        <p:txBody>
          <a:bodyPr/>
          <a:lstStyle/>
          <a:p>
            <a:fld id="{953A9116-0FA2-4DBF-AA41-0C4638D3F7CD}" type="slidenum">
              <a:rPr lang="ru-RU" smtClean="0"/>
              <a:t>37</a:t>
            </a:fld>
            <a:endParaRPr lang="ru-RU"/>
          </a:p>
        </p:txBody>
      </p:sp>
    </p:spTree>
    <p:extLst>
      <p:ext uri="{BB962C8B-B14F-4D97-AF65-F5344CB8AC3E}">
        <p14:creationId xmlns:p14="http://schemas.microsoft.com/office/powerpoint/2010/main" val="401403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3469"/>
            <a:ext cx="10515600" cy="1325563"/>
          </a:xfrm>
        </p:spPr>
        <p:txBody>
          <a:bodyPr/>
          <a:lstStyle/>
          <a:p>
            <a:r>
              <a:rPr lang="en-US" dirty="0" smtClean="0"/>
              <a:t>Output</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38</a:t>
            </a:fld>
            <a:endParaRPr lang="ru-RU"/>
          </a:p>
        </p:txBody>
      </p:sp>
      <p:sp>
        <p:nvSpPr>
          <p:cNvPr id="7" name="Rectangle 2"/>
          <p:cNvSpPr>
            <a:spLocks noChangeArrowheads="1"/>
          </p:cNvSpPr>
          <p:nvPr/>
        </p:nvSpPr>
        <p:spPr bwMode="auto">
          <a:xfrm>
            <a:off x="3069772" y="2775856"/>
            <a:ext cx="227697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ext uri="{D42A27DB-BD31-4B8C-83A1-F6EECF244321}">
                <p14:modId xmlns:p14="http://schemas.microsoft.com/office/powerpoint/2010/main" val="1066648534"/>
              </p:ext>
            </p:extLst>
          </p:nvPr>
        </p:nvGraphicFramePr>
        <p:xfrm>
          <a:off x="4324703" y="2636452"/>
          <a:ext cx="2333625" cy="1106487"/>
        </p:xfrm>
        <a:graphic>
          <a:graphicData uri="http://schemas.openxmlformats.org/presentationml/2006/ole">
            <mc:AlternateContent xmlns:mc="http://schemas.openxmlformats.org/markup-compatibility/2006">
              <mc:Choice xmlns:v="urn:schemas-microsoft-com:vml" Requires="v">
                <p:oleObj spid="_x0000_s7299" name="Equation" r:id="rId3" imgW="1168200" imgH="545760" progId="Equation.DSMT4">
                  <p:embed/>
                </p:oleObj>
              </mc:Choice>
              <mc:Fallback>
                <p:oleObj name="Equation" r:id="rId3" imgW="1168200" imgH="545760" progId="Equation.DSMT4">
                  <p:embed/>
                  <p:pic>
                    <p:nvPicPr>
                      <p:cNvPr id="0" name="Object 1"/>
                      <p:cNvPicPr>
                        <a:picLocks noChangeAspect="1" noChangeArrowheads="1"/>
                      </p:cNvPicPr>
                      <p:nvPr/>
                    </p:nvPicPr>
                    <p:blipFill>
                      <a:blip r:embed="rId4"/>
                      <a:srcRect/>
                      <a:stretch>
                        <a:fillRect/>
                      </a:stretch>
                    </p:blipFill>
                    <p:spPr bwMode="auto">
                      <a:xfrm>
                        <a:off x="4324703" y="2636452"/>
                        <a:ext cx="2333625" cy="1106487"/>
                      </a:xfrm>
                      <a:prstGeom prst="rect">
                        <a:avLst/>
                      </a:prstGeom>
                      <a:noFill/>
                    </p:spPr>
                  </p:pic>
                </p:oleObj>
              </mc:Fallback>
            </mc:AlternateContent>
          </a:graphicData>
        </a:graphic>
      </p:graphicFrame>
      <p:sp>
        <p:nvSpPr>
          <p:cNvPr id="9" name="TextBox 8"/>
          <p:cNvSpPr txBox="1"/>
          <p:nvPr/>
        </p:nvSpPr>
        <p:spPr>
          <a:xfrm>
            <a:off x="1557866" y="1359032"/>
            <a:ext cx="8782756"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Normalized deposition (wet, dry and total ) of Cs-137 on sea surface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r>
              <a:rPr lang="en-US" sz="2400" dirty="0" smtClean="0"/>
              <a:t>Q – total emitted inventory</a:t>
            </a:r>
          </a:p>
          <a:p>
            <a:r>
              <a:rPr lang="en-US" sz="2400" dirty="0" smtClean="0"/>
              <a:t>0≤Dr≤1</a:t>
            </a:r>
          </a:p>
          <a:p>
            <a:endParaRPr lang="en-US" sz="2400" dirty="0"/>
          </a:p>
          <a:p>
            <a:r>
              <a:rPr lang="en-US" sz="2400" i="1" dirty="0" smtClean="0"/>
              <a:t>(possibility of generalization for other scenarios with other Q)</a:t>
            </a:r>
          </a:p>
          <a:p>
            <a:endParaRPr lang="en-US" sz="2400" dirty="0" smtClean="0"/>
          </a:p>
          <a:p>
            <a:pPr marL="285750" indent="-285750">
              <a:buFont typeface="Arial" panose="020B0604020202020204" pitchFamily="34" charset="0"/>
              <a:buChar char="•"/>
            </a:pPr>
            <a:r>
              <a:rPr lang="en-US" sz="2400" dirty="0" smtClean="0"/>
              <a:t>To </a:t>
            </a:r>
            <a:r>
              <a:rPr lang="en-US" sz="2400" dirty="0"/>
              <a:t>be </a:t>
            </a:r>
            <a:r>
              <a:rPr lang="en-US" sz="2400" dirty="0" err="1"/>
              <a:t>analysed</a:t>
            </a:r>
            <a:r>
              <a:rPr lang="en-US" sz="2400" dirty="0"/>
              <a:t> separately for </a:t>
            </a:r>
            <a:r>
              <a:rPr lang="en-US" sz="2400" dirty="0" smtClean="0"/>
              <a:t>East </a:t>
            </a:r>
            <a:r>
              <a:rPr lang="en-US" sz="2400" dirty="0"/>
              <a:t>Sea (</a:t>
            </a:r>
            <a:r>
              <a:rPr lang="en-US" sz="2400" dirty="0" smtClean="0"/>
              <a:t>ES</a:t>
            </a:r>
            <a:r>
              <a:rPr lang="en-US" sz="2400" dirty="0"/>
              <a:t>), Yellow Sea (YS), East China Sea (ECS), </a:t>
            </a:r>
            <a:r>
              <a:rPr lang="en-US" sz="2400" dirty="0" smtClean="0"/>
              <a:t>and 200 </a:t>
            </a:r>
            <a:r>
              <a:rPr lang="en-US" sz="2400" dirty="0"/>
              <a:t>km zone near Korean Peninsula </a:t>
            </a:r>
          </a:p>
          <a:p>
            <a:pPr marL="285750" indent="-285750">
              <a:buFont typeface="Arial" panose="020B0604020202020204" pitchFamily="34" charset="0"/>
              <a:buChar char="•"/>
            </a:pPr>
            <a:endParaRPr lang="ru-RU" sz="2400" dirty="0"/>
          </a:p>
        </p:txBody>
      </p:sp>
    </p:spTree>
    <p:extLst>
      <p:ext uri="{BB962C8B-B14F-4D97-AF65-F5344CB8AC3E}">
        <p14:creationId xmlns:p14="http://schemas.microsoft.com/office/powerpoint/2010/main" val="944338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Results</a:t>
            </a:r>
            <a:endParaRPr lang="ru-RU" dirty="0"/>
          </a:p>
        </p:txBody>
      </p:sp>
      <p:sp>
        <p:nvSpPr>
          <p:cNvPr id="3" name="Объект 2"/>
          <p:cNvSpPr>
            <a:spLocks noGrp="1"/>
          </p:cNvSpPr>
          <p:nvPr>
            <p:ph idx="1"/>
          </p:nvPr>
        </p:nvSpPr>
        <p:spPr>
          <a:xfrm>
            <a:off x="838200" y="1825625"/>
            <a:ext cx="5181600" cy="4351338"/>
          </a:xfrm>
        </p:spPr>
        <p:txBody>
          <a:bodyPr/>
          <a:lstStyle/>
          <a:p>
            <a:r>
              <a:rPr lang="en-US" dirty="0" smtClean="0"/>
              <a:t>Series of normalized deposition on surfaces of each sea for each run</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39</a:t>
            </a:fld>
            <a:endParaRPr lang="ru-RU"/>
          </a:p>
        </p:txBody>
      </p:sp>
      <p:pic>
        <p:nvPicPr>
          <p:cNvPr id="5" name="Picture 11"/>
          <p:cNvPicPr/>
          <p:nvPr/>
        </p:nvPicPr>
        <p:blipFill>
          <a:blip r:embed="rId2" cstate="print">
            <a:extLst>
              <a:ext uri="{28A0092B-C50C-407E-A947-70E740481C1C}">
                <a14:useLocalDpi xmlns:a14="http://schemas.microsoft.com/office/drawing/2010/main" val="0"/>
              </a:ext>
            </a:extLst>
          </a:blip>
          <a:stretch>
            <a:fillRect/>
          </a:stretch>
        </p:blipFill>
        <p:spPr>
          <a:xfrm>
            <a:off x="6607629" y="130629"/>
            <a:ext cx="4321628" cy="6727371"/>
          </a:xfrm>
          <a:prstGeom prst="rect">
            <a:avLst/>
          </a:prstGeom>
        </p:spPr>
      </p:pic>
    </p:spTree>
    <p:extLst>
      <p:ext uri="{BB962C8B-B14F-4D97-AF65-F5344CB8AC3E}">
        <p14:creationId xmlns:p14="http://schemas.microsoft.com/office/powerpoint/2010/main" val="916284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5182" y="0"/>
            <a:ext cx="10515600" cy="1325563"/>
          </a:xfrm>
        </p:spPr>
        <p:txBody>
          <a:bodyPr>
            <a:normAutofit/>
          </a:bodyPr>
          <a:lstStyle/>
          <a:p>
            <a:r>
              <a:rPr lang="en-US" sz="3400" dirty="0" smtClean="0"/>
              <a:t>I. Overview </a:t>
            </a:r>
            <a:r>
              <a:rPr lang="en-US" sz="3400" dirty="0"/>
              <a:t>of </a:t>
            </a:r>
            <a:r>
              <a:rPr lang="en-US" sz="3400" dirty="0" smtClean="0"/>
              <a:t>FLEXPART</a:t>
            </a:r>
            <a:endParaRPr lang="ru-RU" sz="3400" dirty="0"/>
          </a:p>
        </p:txBody>
      </p:sp>
      <p:sp>
        <p:nvSpPr>
          <p:cNvPr id="3" name="Объект 2"/>
          <p:cNvSpPr>
            <a:spLocks noGrp="1"/>
          </p:cNvSpPr>
          <p:nvPr>
            <p:ph idx="1"/>
          </p:nvPr>
        </p:nvSpPr>
        <p:spPr>
          <a:xfrm>
            <a:off x="1268557" y="1325563"/>
            <a:ext cx="9848850" cy="4978981"/>
          </a:xfrm>
        </p:spPr>
        <p:txBody>
          <a:bodyPr/>
          <a:lstStyle/>
          <a:p>
            <a:r>
              <a:rPr lang="en-US" dirty="0" smtClean="0"/>
              <a:t> </a:t>
            </a:r>
            <a:r>
              <a:rPr lang="en-US" dirty="0"/>
              <a:t>(“</a:t>
            </a:r>
            <a:r>
              <a:rPr lang="en-US" dirty="0" err="1"/>
              <a:t>FLEXible</a:t>
            </a:r>
            <a:r>
              <a:rPr lang="en-US" dirty="0"/>
              <a:t> </a:t>
            </a:r>
            <a:r>
              <a:rPr lang="en-US" dirty="0" err="1"/>
              <a:t>PARTicle</a:t>
            </a:r>
            <a:r>
              <a:rPr lang="en-US" dirty="0"/>
              <a:t> dispersion model”) is a </a:t>
            </a:r>
            <a:r>
              <a:rPr lang="en-US" dirty="0" err="1"/>
              <a:t>Lagrangian</a:t>
            </a:r>
            <a:r>
              <a:rPr lang="en-US" dirty="0"/>
              <a:t> transport and dispersion model suitable for the simulation of a </a:t>
            </a:r>
            <a:r>
              <a:rPr lang="en-US" dirty="0" smtClean="0"/>
              <a:t>large range </a:t>
            </a:r>
            <a:r>
              <a:rPr lang="en-US" dirty="0"/>
              <a:t>of atmospheric transport processes. </a:t>
            </a:r>
            <a:endParaRPr lang="en-US" dirty="0" smtClean="0"/>
          </a:p>
          <a:p>
            <a:endParaRPr lang="ru-RU" dirty="0" smtClean="0"/>
          </a:p>
          <a:p>
            <a:r>
              <a:rPr lang="en-US" dirty="0" smtClean="0"/>
              <a:t>Developed by University of Vienna since 1998</a:t>
            </a:r>
          </a:p>
          <a:p>
            <a:endParaRPr lang="en-US" dirty="0" smtClean="0"/>
          </a:p>
          <a:p>
            <a:r>
              <a:rPr lang="en-US" dirty="0" smtClean="0"/>
              <a:t>Used </a:t>
            </a:r>
            <a:r>
              <a:rPr lang="en-US" dirty="0"/>
              <a:t>in daily operations at </a:t>
            </a:r>
            <a:r>
              <a:rPr lang="en-US" dirty="0" smtClean="0"/>
              <a:t>the </a:t>
            </a:r>
            <a:r>
              <a:rPr lang="en-US" dirty="0"/>
              <a:t>UN </a:t>
            </a:r>
            <a:r>
              <a:rPr lang="en-US" dirty="0" smtClean="0"/>
              <a:t>Comprehensive </a:t>
            </a:r>
            <a:r>
              <a:rPr lang="en-US" dirty="0"/>
              <a:t>Nuclear-Test-Ban Treaty Organization (CTBTO</a:t>
            </a:r>
            <a:r>
              <a:rPr lang="en-US" dirty="0" smtClean="0"/>
              <a:t>)</a:t>
            </a:r>
          </a:p>
          <a:p>
            <a:endParaRPr lang="en-US" dirty="0" smtClean="0"/>
          </a:p>
          <a:p>
            <a:r>
              <a:rPr lang="en-US" dirty="0" smtClean="0"/>
              <a:t>Open source code distributed under GNU General Public license</a:t>
            </a:r>
            <a:endParaRPr lang="ru-RU" dirty="0"/>
          </a:p>
        </p:txBody>
      </p:sp>
      <p:sp>
        <p:nvSpPr>
          <p:cNvPr id="4" name="TextBox 3"/>
          <p:cNvSpPr txBox="1"/>
          <p:nvPr/>
        </p:nvSpPr>
        <p:spPr>
          <a:xfrm>
            <a:off x="266700" y="6193522"/>
            <a:ext cx="2743200" cy="369332"/>
          </a:xfrm>
          <a:prstGeom prst="rect">
            <a:avLst/>
          </a:prstGeom>
          <a:noFill/>
        </p:spPr>
        <p:txBody>
          <a:bodyPr wrap="square" rtlCol="0">
            <a:spAutoFit/>
          </a:bodyPr>
          <a:lstStyle/>
          <a:p>
            <a:r>
              <a:rPr lang="en-US" dirty="0"/>
              <a:t>https://www.flexpart.eu/</a:t>
            </a:r>
            <a:endParaRPr lang="ru-RU" dirty="0"/>
          </a:p>
        </p:txBody>
      </p:sp>
      <p:sp>
        <p:nvSpPr>
          <p:cNvPr id="5" name="Номер слайда 4"/>
          <p:cNvSpPr>
            <a:spLocks noGrp="1"/>
          </p:cNvSpPr>
          <p:nvPr>
            <p:ph type="sldNum" sz="quarter" idx="12"/>
          </p:nvPr>
        </p:nvSpPr>
        <p:spPr/>
        <p:txBody>
          <a:bodyPr/>
          <a:lstStyle/>
          <a:p>
            <a:fld id="{953A9116-0FA2-4DBF-AA41-0C4638D3F7CD}" type="slidenum">
              <a:rPr lang="ru-RU" smtClean="0"/>
              <a:t>4</a:t>
            </a:fld>
            <a:endParaRPr lang="ru-RU"/>
          </a:p>
        </p:txBody>
      </p:sp>
    </p:spTree>
    <p:extLst>
      <p:ext uri="{BB962C8B-B14F-4D97-AF65-F5344CB8AC3E}">
        <p14:creationId xmlns:p14="http://schemas.microsoft.com/office/powerpoint/2010/main" val="9502910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286" y="245382"/>
            <a:ext cx="10515600" cy="1325563"/>
          </a:xfrm>
        </p:spPr>
        <p:txBody>
          <a:bodyPr>
            <a:noAutofit/>
          </a:bodyPr>
          <a:lstStyle/>
          <a:p>
            <a:r>
              <a:rPr lang="en-US" sz="2800" dirty="0"/>
              <a:t>Summary of the selected release scenarios with the highest depositions on the territories of </a:t>
            </a:r>
            <a:r>
              <a:rPr lang="en-US" sz="2800" dirty="0" smtClean="0"/>
              <a:t>ES, </a:t>
            </a:r>
            <a:r>
              <a:rPr lang="en-US" sz="2800" dirty="0"/>
              <a:t>YS, ECS; the highest value of relative total depositions   on different seas is highlighted in </a:t>
            </a:r>
            <a:r>
              <a:rPr lang="en-US" sz="2800" dirty="0" smtClean="0"/>
              <a:t>bold</a:t>
            </a:r>
            <a:endParaRPr lang="ru-RU" sz="2800" dirty="0"/>
          </a:p>
        </p:txBody>
      </p:sp>
      <p:sp>
        <p:nvSpPr>
          <p:cNvPr id="4" name="Номер слайда 3"/>
          <p:cNvSpPr>
            <a:spLocks noGrp="1"/>
          </p:cNvSpPr>
          <p:nvPr>
            <p:ph type="sldNum" sz="quarter" idx="12"/>
          </p:nvPr>
        </p:nvSpPr>
        <p:spPr>
          <a:xfrm>
            <a:off x="9263742" y="6492875"/>
            <a:ext cx="2743200" cy="365125"/>
          </a:xfrm>
        </p:spPr>
        <p:txBody>
          <a:bodyPr/>
          <a:lstStyle/>
          <a:p>
            <a:fld id="{953A9116-0FA2-4DBF-AA41-0C4638D3F7CD}" type="slidenum">
              <a:rPr lang="ru-RU" smtClean="0"/>
              <a:t>40</a:t>
            </a:fld>
            <a:endParaRPr lang="ru-RU" dirty="0"/>
          </a:p>
        </p:txBody>
      </p:sp>
      <p:pic>
        <p:nvPicPr>
          <p:cNvPr id="6" name="Рисунок 5"/>
          <p:cNvPicPr>
            <a:picLocks noChangeAspect="1"/>
          </p:cNvPicPr>
          <p:nvPr/>
        </p:nvPicPr>
        <p:blipFill rotWithShape="1">
          <a:blip r:embed="rId2"/>
          <a:srcRect r="7744"/>
          <a:stretch/>
        </p:blipFill>
        <p:spPr>
          <a:xfrm>
            <a:off x="247650" y="1824935"/>
            <a:ext cx="11106150" cy="5033066"/>
          </a:xfrm>
          <a:prstGeom prst="rect">
            <a:avLst/>
          </a:prstGeom>
        </p:spPr>
      </p:pic>
    </p:spTree>
    <p:extLst>
      <p:ext uri="{BB962C8B-B14F-4D97-AF65-F5344CB8AC3E}">
        <p14:creationId xmlns:p14="http://schemas.microsoft.com/office/powerpoint/2010/main" val="417564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467" y="1007397"/>
            <a:ext cx="3451367" cy="5668040"/>
          </a:xfrm>
        </p:spPr>
        <p:txBody>
          <a:bodyPr>
            <a:noAutofit/>
          </a:bodyPr>
          <a:lstStyle/>
          <a:p>
            <a:r>
              <a:rPr lang="en-US" sz="2400" dirty="0"/>
              <a:t>Weather and deposition maps for the scenario of release started </a:t>
            </a:r>
            <a:r>
              <a:rPr lang="en-US" sz="2400" dirty="0" smtClean="0"/>
              <a:t>20200807:18 </a:t>
            </a:r>
            <a:r>
              <a:rPr lang="en-US" sz="2400" dirty="0"/>
              <a:t>h </a:t>
            </a:r>
            <a:r>
              <a:rPr lang="en-US" sz="2400" dirty="0" smtClean="0"/>
              <a:t>UTC (synoptic system of monsoon </a:t>
            </a:r>
            <a:r>
              <a:rPr lang="en-US" sz="2400" dirty="0" err="1" smtClean="0"/>
              <a:t>rainband</a:t>
            </a:r>
            <a:r>
              <a:rPr lang="en-US" sz="2400" dirty="0" smtClean="0"/>
              <a:t>).</a:t>
            </a:r>
            <a:br>
              <a:rPr lang="en-US" sz="2400" dirty="0" smtClean="0"/>
            </a:br>
            <a:r>
              <a:rPr lang="en-US" sz="2400" dirty="0" smtClean="0"/>
              <a:t> </a:t>
            </a:r>
            <a:br>
              <a:rPr lang="en-US" sz="2400" dirty="0" smtClean="0"/>
            </a:br>
            <a:r>
              <a:rPr lang="en-US" sz="2400" dirty="0" smtClean="0"/>
              <a:t>Maps </a:t>
            </a:r>
            <a:r>
              <a:rPr lang="en-US" sz="2400" dirty="0"/>
              <a:t>of sea-level pressure </a:t>
            </a:r>
            <a:r>
              <a:rPr lang="en-US" sz="2400" b="1" dirty="0">
                <a:solidFill>
                  <a:srgbClr val="FF0000"/>
                </a:solidFill>
              </a:rPr>
              <a:t>(a)</a:t>
            </a:r>
            <a:r>
              <a:rPr lang="en-US" sz="2400" dirty="0"/>
              <a:t>, precipitation accumulated for 6 h </a:t>
            </a:r>
            <a:r>
              <a:rPr lang="en-US" sz="2400" b="1" dirty="0">
                <a:solidFill>
                  <a:schemeClr val="accent2"/>
                </a:solidFill>
              </a:rPr>
              <a:t>(b)</a:t>
            </a:r>
            <a:r>
              <a:rPr lang="en-US" sz="2400" dirty="0"/>
              <a:t>, plotted for 20200808:00 h UTC; </a:t>
            </a:r>
            <a:r>
              <a:rPr lang="en-US" sz="2400" dirty="0" smtClean="0"/>
              <a:t/>
            </a:r>
            <a:br>
              <a:rPr lang="en-US" sz="2400" dirty="0" smtClean="0"/>
            </a:br>
            <a:r>
              <a:rPr lang="en-US" sz="2400" dirty="0" smtClean="0"/>
              <a:t>dry </a:t>
            </a:r>
            <a:r>
              <a:rPr lang="en-US" sz="2400" dirty="0"/>
              <a:t>deposition </a:t>
            </a:r>
            <a:r>
              <a:rPr lang="en-US" sz="2400" b="1" dirty="0">
                <a:solidFill>
                  <a:srgbClr val="00B050"/>
                </a:solidFill>
              </a:rPr>
              <a:t>(c)</a:t>
            </a:r>
            <a:r>
              <a:rPr lang="en-US" sz="2400" dirty="0"/>
              <a:t>, wet deposition </a:t>
            </a:r>
            <a:r>
              <a:rPr lang="en-US" sz="2400" b="1" dirty="0">
                <a:solidFill>
                  <a:srgbClr val="00B0F0"/>
                </a:solidFill>
              </a:rPr>
              <a:t>(d)</a:t>
            </a:r>
            <a:r>
              <a:rPr lang="en-US" sz="2400" dirty="0"/>
              <a:t>, total (dry +wet) deposition </a:t>
            </a:r>
            <a:r>
              <a:rPr lang="en-US" sz="2400" b="1" dirty="0">
                <a:solidFill>
                  <a:srgbClr val="7030A0"/>
                </a:solidFill>
              </a:rPr>
              <a:t>(e)</a:t>
            </a:r>
            <a:r>
              <a:rPr lang="en-US" sz="2400" dirty="0"/>
              <a:t> of Cs-137 plotted by the end of the simulation period. </a:t>
            </a:r>
            <a:endParaRPr lang="ru-RU" sz="1800" dirty="0"/>
          </a:p>
        </p:txBody>
      </p:sp>
      <p:sp>
        <p:nvSpPr>
          <p:cNvPr id="4" name="Номер слайда 3"/>
          <p:cNvSpPr>
            <a:spLocks noGrp="1"/>
          </p:cNvSpPr>
          <p:nvPr>
            <p:ph type="sldNum" sz="quarter" idx="12"/>
          </p:nvPr>
        </p:nvSpPr>
        <p:spPr>
          <a:xfrm>
            <a:off x="9296400" y="6492875"/>
            <a:ext cx="2743200" cy="365125"/>
          </a:xfrm>
        </p:spPr>
        <p:txBody>
          <a:bodyPr/>
          <a:lstStyle/>
          <a:p>
            <a:fld id="{953A9116-0FA2-4DBF-AA41-0C4638D3F7CD}" type="slidenum">
              <a:rPr lang="ru-RU" smtClean="0"/>
              <a:t>41</a:t>
            </a:fld>
            <a:endParaRPr lang="ru-RU"/>
          </a:p>
        </p:txBody>
      </p:sp>
      <p:pic>
        <p:nvPicPr>
          <p:cNvPr id="5" name="Рисунок 4"/>
          <p:cNvPicPr>
            <a:picLocks noChangeAspect="1"/>
          </p:cNvPicPr>
          <p:nvPr/>
        </p:nvPicPr>
        <p:blipFill>
          <a:blip r:embed="rId2"/>
          <a:stretch>
            <a:fillRect/>
          </a:stretch>
        </p:blipFill>
        <p:spPr>
          <a:xfrm>
            <a:off x="4289567" y="0"/>
            <a:ext cx="7532319" cy="6756613"/>
          </a:xfrm>
          <a:prstGeom prst="rect">
            <a:avLst/>
          </a:prstGeom>
        </p:spPr>
      </p:pic>
      <p:sp>
        <p:nvSpPr>
          <p:cNvPr id="6" name="TextBox 5"/>
          <p:cNvSpPr txBox="1"/>
          <p:nvPr/>
        </p:nvSpPr>
        <p:spPr>
          <a:xfrm>
            <a:off x="87085" y="76201"/>
            <a:ext cx="4450898" cy="553998"/>
          </a:xfrm>
          <a:prstGeom prst="rect">
            <a:avLst/>
          </a:prstGeom>
          <a:noFill/>
        </p:spPr>
        <p:txBody>
          <a:bodyPr wrap="none" rtlCol="0">
            <a:spAutoFit/>
          </a:bodyPr>
          <a:lstStyle/>
          <a:p>
            <a:r>
              <a:rPr lang="en-US" sz="3000" dirty="0" smtClean="0"/>
              <a:t>Maximum deposition on ES</a:t>
            </a:r>
            <a:endParaRPr lang="ru-RU" sz="3000" dirty="0"/>
          </a:p>
        </p:txBody>
      </p:sp>
    </p:spTree>
    <p:extLst>
      <p:ext uri="{BB962C8B-B14F-4D97-AF65-F5344CB8AC3E}">
        <p14:creationId xmlns:p14="http://schemas.microsoft.com/office/powerpoint/2010/main" val="2903553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448800" y="6492875"/>
            <a:ext cx="2743200" cy="365125"/>
          </a:xfrm>
        </p:spPr>
        <p:txBody>
          <a:bodyPr/>
          <a:lstStyle/>
          <a:p>
            <a:fld id="{953A9116-0FA2-4DBF-AA41-0C4638D3F7CD}" type="slidenum">
              <a:rPr lang="ru-RU" smtClean="0"/>
              <a:t>42</a:t>
            </a:fld>
            <a:endParaRPr lang="ru-RU" dirty="0"/>
          </a:p>
        </p:txBody>
      </p:sp>
      <p:pic>
        <p:nvPicPr>
          <p:cNvPr id="5" name="Рисунок 4"/>
          <p:cNvPicPr>
            <a:picLocks noChangeAspect="1"/>
          </p:cNvPicPr>
          <p:nvPr/>
        </p:nvPicPr>
        <p:blipFill>
          <a:blip r:embed="rId2"/>
          <a:stretch>
            <a:fillRect/>
          </a:stretch>
        </p:blipFill>
        <p:spPr>
          <a:xfrm>
            <a:off x="4333109" y="56923"/>
            <a:ext cx="7394233" cy="6618514"/>
          </a:xfrm>
          <a:prstGeom prst="rect">
            <a:avLst/>
          </a:prstGeom>
        </p:spPr>
      </p:pic>
      <p:sp>
        <p:nvSpPr>
          <p:cNvPr id="6" name="TextBox 5"/>
          <p:cNvSpPr txBox="1"/>
          <p:nvPr/>
        </p:nvSpPr>
        <p:spPr>
          <a:xfrm>
            <a:off x="87085" y="76201"/>
            <a:ext cx="4450898" cy="553998"/>
          </a:xfrm>
          <a:prstGeom prst="rect">
            <a:avLst/>
          </a:prstGeom>
          <a:noFill/>
        </p:spPr>
        <p:txBody>
          <a:bodyPr wrap="none" rtlCol="0">
            <a:spAutoFit/>
          </a:bodyPr>
          <a:lstStyle/>
          <a:p>
            <a:r>
              <a:rPr lang="en-US" sz="3000" dirty="0" smtClean="0"/>
              <a:t>Maximum deposition on ES</a:t>
            </a:r>
            <a:endParaRPr lang="ru-RU" sz="3000" dirty="0"/>
          </a:p>
        </p:txBody>
      </p:sp>
      <p:sp>
        <p:nvSpPr>
          <p:cNvPr id="7" name="Заголовок 1"/>
          <p:cNvSpPr>
            <a:spLocks noGrp="1"/>
          </p:cNvSpPr>
          <p:nvPr>
            <p:ph type="title"/>
          </p:nvPr>
        </p:nvSpPr>
        <p:spPr>
          <a:xfrm>
            <a:off x="60467" y="1007397"/>
            <a:ext cx="3451367" cy="5668040"/>
          </a:xfrm>
        </p:spPr>
        <p:txBody>
          <a:bodyPr>
            <a:noAutofit/>
          </a:bodyPr>
          <a:lstStyle/>
          <a:p>
            <a:r>
              <a:rPr lang="en-US" sz="2400" dirty="0"/>
              <a:t>Weather and deposition maps for the scenario of release started 20200902:00 h </a:t>
            </a:r>
            <a:r>
              <a:rPr lang="en-US" sz="2400" dirty="0" smtClean="0"/>
              <a:t>UTC (typhoon).</a:t>
            </a:r>
            <a:br>
              <a:rPr lang="en-US" sz="2400" dirty="0" smtClean="0"/>
            </a:br>
            <a:r>
              <a:rPr lang="en-US" sz="2400" dirty="0" smtClean="0"/>
              <a:t> </a:t>
            </a:r>
            <a:br>
              <a:rPr lang="en-US" sz="2400" dirty="0" smtClean="0"/>
            </a:br>
            <a:r>
              <a:rPr lang="en-US" sz="2400" dirty="0" smtClean="0"/>
              <a:t>Maps </a:t>
            </a:r>
            <a:r>
              <a:rPr lang="en-US" sz="2400" dirty="0"/>
              <a:t>of sea-level pressure </a:t>
            </a:r>
            <a:r>
              <a:rPr lang="en-US" sz="2400" b="1" dirty="0">
                <a:solidFill>
                  <a:srgbClr val="FF0000"/>
                </a:solidFill>
              </a:rPr>
              <a:t>(a)</a:t>
            </a:r>
            <a:r>
              <a:rPr lang="en-US" sz="2400" dirty="0"/>
              <a:t>, precipitation accumulated for 6 h </a:t>
            </a:r>
            <a:r>
              <a:rPr lang="en-US" sz="2400" b="1" dirty="0">
                <a:solidFill>
                  <a:schemeClr val="accent2"/>
                </a:solidFill>
              </a:rPr>
              <a:t>(b)</a:t>
            </a:r>
            <a:r>
              <a:rPr lang="en-US" sz="2400" dirty="0"/>
              <a:t>, plotted for </a:t>
            </a:r>
            <a:r>
              <a:rPr lang="en-US" sz="2400" dirty="0" smtClean="0"/>
              <a:t>20200902:06 </a:t>
            </a:r>
            <a:r>
              <a:rPr lang="en-US" sz="2400" dirty="0"/>
              <a:t>h UTC; </a:t>
            </a:r>
            <a:r>
              <a:rPr lang="en-US" sz="2400" dirty="0" smtClean="0"/>
              <a:t/>
            </a:r>
            <a:br>
              <a:rPr lang="en-US" sz="2400" dirty="0" smtClean="0"/>
            </a:br>
            <a:r>
              <a:rPr lang="en-US" sz="2400" dirty="0" smtClean="0"/>
              <a:t>dry </a:t>
            </a:r>
            <a:r>
              <a:rPr lang="en-US" sz="2400" dirty="0"/>
              <a:t>deposition </a:t>
            </a:r>
            <a:r>
              <a:rPr lang="en-US" sz="2400" b="1" dirty="0">
                <a:solidFill>
                  <a:srgbClr val="00B050"/>
                </a:solidFill>
              </a:rPr>
              <a:t>(c)</a:t>
            </a:r>
            <a:r>
              <a:rPr lang="en-US" sz="2400" dirty="0"/>
              <a:t>, wet deposition </a:t>
            </a:r>
            <a:r>
              <a:rPr lang="en-US" sz="2400" b="1" dirty="0">
                <a:solidFill>
                  <a:srgbClr val="00B0F0"/>
                </a:solidFill>
              </a:rPr>
              <a:t>(d)</a:t>
            </a:r>
            <a:r>
              <a:rPr lang="en-US" sz="2400" dirty="0"/>
              <a:t>, total (dry +wet) deposition </a:t>
            </a:r>
            <a:r>
              <a:rPr lang="en-US" sz="2400" b="1" dirty="0">
                <a:solidFill>
                  <a:srgbClr val="7030A0"/>
                </a:solidFill>
              </a:rPr>
              <a:t>(e)</a:t>
            </a:r>
            <a:r>
              <a:rPr lang="en-US" sz="2400" dirty="0"/>
              <a:t> of Cs-137 plotted by the end of the simulation period. </a:t>
            </a:r>
            <a:endParaRPr lang="ru-RU" sz="1800" dirty="0"/>
          </a:p>
        </p:txBody>
      </p:sp>
    </p:spTree>
    <p:extLst>
      <p:ext uri="{BB962C8B-B14F-4D97-AF65-F5344CB8AC3E}">
        <p14:creationId xmlns:p14="http://schemas.microsoft.com/office/powerpoint/2010/main" val="1564618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9448800" y="6492875"/>
            <a:ext cx="2743200" cy="365125"/>
          </a:xfrm>
        </p:spPr>
        <p:txBody>
          <a:bodyPr/>
          <a:lstStyle/>
          <a:p>
            <a:fld id="{953A9116-0FA2-4DBF-AA41-0C4638D3F7CD}" type="slidenum">
              <a:rPr lang="ru-RU" smtClean="0"/>
              <a:t>43</a:t>
            </a:fld>
            <a:endParaRPr lang="ru-RU" dirty="0"/>
          </a:p>
        </p:txBody>
      </p:sp>
      <p:pic>
        <p:nvPicPr>
          <p:cNvPr id="5" name="Рисунок 4"/>
          <p:cNvPicPr>
            <a:picLocks noChangeAspect="1"/>
          </p:cNvPicPr>
          <p:nvPr/>
        </p:nvPicPr>
        <p:blipFill>
          <a:blip r:embed="rId2"/>
          <a:stretch>
            <a:fillRect/>
          </a:stretch>
        </p:blipFill>
        <p:spPr>
          <a:xfrm>
            <a:off x="4288971" y="188294"/>
            <a:ext cx="7314603" cy="6554279"/>
          </a:xfrm>
          <a:prstGeom prst="rect">
            <a:avLst/>
          </a:prstGeom>
        </p:spPr>
      </p:pic>
      <p:sp>
        <p:nvSpPr>
          <p:cNvPr id="6" name="TextBox 5"/>
          <p:cNvSpPr txBox="1"/>
          <p:nvPr/>
        </p:nvSpPr>
        <p:spPr>
          <a:xfrm>
            <a:off x="87085" y="76201"/>
            <a:ext cx="4451475" cy="553998"/>
          </a:xfrm>
          <a:prstGeom prst="rect">
            <a:avLst/>
          </a:prstGeom>
          <a:noFill/>
        </p:spPr>
        <p:txBody>
          <a:bodyPr wrap="none" rtlCol="0">
            <a:spAutoFit/>
          </a:bodyPr>
          <a:lstStyle/>
          <a:p>
            <a:r>
              <a:rPr lang="en-US" sz="3000" dirty="0" smtClean="0"/>
              <a:t>Maximum deposition on YS</a:t>
            </a:r>
            <a:endParaRPr lang="ru-RU" sz="3000" dirty="0"/>
          </a:p>
        </p:txBody>
      </p:sp>
      <p:sp>
        <p:nvSpPr>
          <p:cNvPr id="7" name="Заголовок 1"/>
          <p:cNvSpPr>
            <a:spLocks noGrp="1"/>
          </p:cNvSpPr>
          <p:nvPr>
            <p:ph type="title"/>
          </p:nvPr>
        </p:nvSpPr>
        <p:spPr>
          <a:xfrm>
            <a:off x="60467" y="1007397"/>
            <a:ext cx="3451367" cy="5668040"/>
          </a:xfrm>
        </p:spPr>
        <p:txBody>
          <a:bodyPr>
            <a:noAutofit/>
          </a:bodyPr>
          <a:lstStyle/>
          <a:p>
            <a:r>
              <a:rPr lang="en-US" sz="2400" dirty="0"/>
              <a:t>Weather and deposition maps for the scenario of release started </a:t>
            </a:r>
            <a:r>
              <a:rPr lang="en-US" sz="2400" dirty="0" smtClean="0"/>
              <a:t>20201114:06 </a:t>
            </a:r>
            <a:r>
              <a:rPr lang="en-US" sz="2400" dirty="0"/>
              <a:t>h </a:t>
            </a:r>
            <a:r>
              <a:rPr lang="en-US" sz="2400" dirty="0" smtClean="0"/>
              <a:t>UTC (high pressure system).</a:t>
            </a:r>
            <a:br>
              <a:rPr lang="en-US" sz="2400" dirty="0" smtClean="0"/>
            </a:br>
            <a:r>
              <a:rPr lang="en-US" sz="2400" dirty="0" smtClean="0"/>
              <a:t> </a:t>
            </a:r>
            <a:br>
              <a:rPr lang="en-US" sz="2400" dirty="0" smtClean="0"/>
            </a:br>
            <a:r>
              <a:rPr lang="en-US" sz="2400" dirty="0" smtClean="0"/>
              <a:t>Maps </a:t>
            </a:r>
            <a:r>
              <a:rPr lang="en-US" sz="2400" dirty="0"/>
              <a:t>of sea-level pressure </a:t>
            </a:r>
            <a:r>
              <a:rPr lang="en-US" sz="2400" b="1" dirty="0">
                <a:solidFill>
                  <a:srgbClr val="FF0000"/>
                </a:solidFill>
              </a:rPr>
              <a:t>(a)</a:t>
            </a:r>
            <a:r>
              <a:rPr lang="en-US" sz="2400" dirty="0"/>
              <a:t>, precipitation accumulated for 6 h </a:t>
            </a:r>
            <a:r>
              <a:rPr lang="en-US" sz="2400" b="1" dirty="0">
                <a:solidFill>
                  <a:schemeClr val="accent2"/>
                </a:solidFill>
              </a:rPr>
              <a:t>(b)</a:t>
            </a:r>
            <a:r>
              <a:rPr lang="en-US" sz="2400" dirty="0"/>
              <a:t>, plotted for </a:t>
            </a:r>
            <a:r>
              <a:rPr lang="en-US" sz="2400" dirty="0" smtClean="0"/>
              <a:t>20201114:12 </a:t>
            </a:r>
            <a:r>
              <a:rPr lang="en-US" sz="2400" dirty="0"/>
              <a:t>h UTC; </a:t>
            </a:r>
            <a:r>
              <a:rPr lang="en-US" sz="2400" dirty="0" smtClean="0"/>
              <a:t/>
            </a:r>
            <a:br>
              <a:rPr lang="en-US" sz="2400" dirty="0" smtClean="0"/>
            </a:br>
            <a:r>
              <a:rPr lang="en-US" sz="2400" dirty="0" smtClean="0"/>
              <a:t>dry </a:t>
            </a:r>
            <a:r>
              <a:rPr lang="en-US" sz="2400" dirty="0"/>
              <a:t>deposition </a:t>
            </a:r>
            <a:r>
              <a:rPr lang="en-US" sz="2400" b="1" dirty="0">
                <a:solidFill>
                  <a:srgbClr val="00B050"/>
                </a:solidFill>
              </a:rPr>
              <a:t>(c)</a:t>
            </a:r>
            <a:r>
              <a:rPr lang="en-US" sz="2400" dirty="0"/>
              <a:t>, wet deposition </a:t>
            </a:r>
            <a:r>
              <a:rPr lang="en-US" sz="2400" b="1" dirty="0">
                <a:solidFill>
                  <a:srgbClr val="00B0F0"/>
                </a:solidFill>
              </a:rPr>
              <a:t>(d)</a:t>
            </a:r>
            <a:r>
              <a:rPr lang="en-US" sz="2400" dirty="0"/>
              <a:t>, total (dry +wet) deposition </a:t>
            </a:r>
            <a:r>
              <a:rPr lang="en-US" sz="2400" b="1" dirty="0">
                <a:solidFill>
                  <a:srgbClr val="7030A0"/>
                </a:solidFill>
              </a:rPr>
              <a:t>(e)</a:t>
            </a:r>
            <a:r>
              <a:rPr lang="en-US" sz="2400" dirty="0"/>
              <a:t> of Cs-137 plotted by the end of the simulation period. </a:t>
            </a:r>
            <a:endParaRPr lang="ru-RU" sz="1800" dirty="0"/>
          </a:p>
        </p:txBody>
      </p:sp>
    </p:spTree>
    <p:extLst>
      <p:ext uri="{BB962C8B-B14F-4D97-AF65-F5344CB8AC3E}">
        <p14:creationId xmlns:p14="http://schemas.microsoft.com/office/powerpoint/2010/main" val="11379205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Basic statistical parameters of normalized deposition on sea surfaces</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44</a:t>
            </a:fld>
            <a:endParaRPr lang="ru-RU"/>
          </a:p>
        </p:txBody>
      </p:sp>
      <p:pic>
        <p:nvPicPr>
          <p:cNvPr id="5" name="Рисунок 4"/>
          <p:cNvPicPr>
            <a:picLocks noChangeAspect="1"/>
          </p:cNvPicPr>
          <p:nvPr/>
        </p:nvPicPr>
        <p:blipFill>
          <a:blip r:embed="rId2"/>
          <a:stretch>
            <a:fillRect/>
          </a:stretch>
        </p:blipFill>
        <p:spPr>
          <a:xfrm>
            <a:off x="137858" y="2960914"/>
            <a:ext cx="12045220" cy="1894114"/>
          </a:xfrm>
          <a:prstGeom prst="rect">
            <a:avLst/>
          </a:prstGeom>
        </p:spPr>
      </p:pic>
    </p:spTree>
    <p:extLst>
      <p:ext uri="{BB962C8B-B14F-4D97-AF65-F5344CB8AC3E}">
        <p14:creationId xmlns:p14="http://schemas.microsoft.com/office/powerpoint/2010/main" val="1648593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972" y="408668"/>
            <a:ext cx="5876070" cy="1431018"/>
          </a:xfrm>
        </p:spPr>
        <p:txBody>
          <a:bodyPr>
            <a:normAutofit fontScale="90000"/>
          </a:bodyPr>
          <a:lstStyle/>
          <a:p>
            <a:r>
              <a:rPr lang="en-US" dirty="0"/>
              <a:t>Probability histograms of normalized depositions on surfaces of different seas</a:t>
            </a:r>
            <a:endParaRPr lang="ru-RU" dirty="0"/>
          </a:p>
        </p:txBody>
      </p:sp>
      <p:sp>
        <p:nvSpPr>
          <p:cNvPr id="3" name="Объект 2"/>
          <p:cNvSpPr>
            <a:spLocks noGrp="1"/>
          </p:cNvSpPr>
          <p:nvPr>
            <p:ph idx="1"/>
          </p:nvPr>
        </p:nvSpPr>
        <p:spPr>
          <a:xfrm>
            <a:off x="576942" y="3222172"/>
            <a:ext cx="5072744" cy="2667000"/>
          </a:xfrm>
        </p:spPr>
        <p:txBody>
          <a:bodyPr>
            <a:normAutofit/>
          </a:bodyPr>
          <a:lstStyle/>
          <a:p>
            <a:pPr marL="0" indent="0" algn="just">
              <a:buNone/>
            </a:pPr>
            <a:r>
              <a:rPr lang="en-US" sz="2600" dirty="0"/>
              <a:t>B</a:t>
            </a:r>
            <a:r>
              <a:rPr lang="en-US" sz="2600" dirty="0" smtClean="0"/>
              <a:t>uilt </a:t>
            </a:r>
            <a:r>
              <a:rPr lang="en-US" sz="2600" dirty="0"/>
              <a:t>with </a:t>
            </a:r>
            <a:r>
              <a:rPr lang="en-US" sz="2600" dirty="0" err="1"/>
              <a:t>binwidth</a:t>
            </a:r>
            <a:r>
              <a:rPr lang="en-US" sz="2600" dirty="0"/>
              <a:t>=0.01, plotted for </a:t>
            </a:r>
            <a:r>
              <a:rPr lang="en-US" sz="2600" dirty="0" smtClean="0"/>
              <a:t>ES </a:t>
            </a:r>
            <a:r>
              <a:rPr lang="en-US" sz="2600" dirty="0"/>
              <a:t>(a), ECS (b), YS (c), near-coast zone (d) and </a:t>
            </a:r>
            <a:r>
              <a:rPr lang="en-US" sz="2600" dirty="0" smtClean="0"/>
              <a:t>ES+ECS+YS </a:t>
            </a:r>
            <a:r>
              <a:rPr lang="en-US" sz="2600" dirty="0"/>
              <a:t>(e). The probability values and locations of the largest depositions are indicated by vertical arrows</a:t>
            </a:r>
            <a:endParaRPr lang="ru-RU" sz="2600" dirty="0"/>
          </a:p>
        </p:txBody>
      </p:sp>
      <p:sp>
        <p:nvSpPr>
          <p:cNvPr id="4" name="Номер слайда 3"/>
          <p:cNvSpPr>
            <a:spLocks noGrp="1"/>
          </p:cNvSpPr>
          <p:nvPr>
            <p:ph type="sldNum" sz="quarter" idx="12"/>
          </p:nvPr>
        </p:nvSpPr>
        <p:spPr>
          <a:xfrm>
            <a:off x="9318171" y="6396718"/>
            <a:ext cx="2743200" cy="365125"/>
          </a:xfrm>
        </p:spPr>
        <p:txBody>
          <a:bodyPr/>
          <a:lstStyle/>
          <a:p>
            <a:fld id="{953A9116-0FA2-4DBF-AA41-0C4638D3F7CD}" type="slidenum">
              <a:rPr lang="ru-RU" smtClean="0"/>
              <a:t>45</a:t>
            </a:fld>
            <a:endParaRPr lang="ru-RU" dirty="0"/>
          </a:p>
        </p:txBody>
      </p:sp>
      <p:pic>
        <p:nvPicPr>
          <p:cNvPr id="5" name="Рисунок 4"/>
          <p:cNvPicPr>
            <a:picLocks noChangeAspect="1"/>
          </p:cNvPicPr>
          <p:nvPr/>
        </p:nvPicPr>
        <p:blipFill>
          <a:blip r:embed="rId2"/>
          <a:stretch>
            <a:fillRect/>
          </a:stretch>
        </p:blipFill>
        <p:spPr>
          <a:xfrm>
            <a:off x="6714270" y="0"/>
            <a:ext cx="5107616" cy="6779879"/>
          </a:xfrm>
          <a:prstGeom prst="rect">
            <a:avLst/>
          </a:prstGeom>
        </p:spPr>
      </p:pic>
    </p:spTree>
    <p:extLst>
      <p:ext uri="{BB962C8B-B14F-4D97-AF65-F5344CB8AC3E}">
        <p14:creationId xmlns:p14="http://schemas.microsoft.com/office/powerpoint/2010/main" val="2019016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63285" y="3004457"/>
            <a:ext cx="3962401" cy="3717018"/>
          </a:xfrm>
        </p:spPr>
        <p:txBody>
          <a:bodyPr/>
          <a:lstStyle/>
          <a:p>
            <a:pPr marL="0" indent="0">
              <a:buNone/>
            </a:pPr>
            <a:r>
              <a:rPr lang="en-US" dirty="0"/>
              <a:t>Complementary cumulative distribution functions </a:t>
            </a:r>
            <a:r>
              <a:rPr lang="en-US" dirty="0" err="1"/>
              <a:t>ccdf</a:t>
            </a:r>
            <a:r>
              <a:rPr lang="en-US" dirty="0"/>
              <a:t>(x)=1-cdf(x)=P(X&gt;x) of normalized deposition on different seas obtained by integration of pdfs</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46</a:t>
            </a:fld>
            <a:endParaRPr lang="ru-RU"/>
          </a:p>
        </p:txBody>
      </p:sp>
      <p:pic>
        <p:nvPicPr>
          <p:cNvPr id="10242" name="Picture 2" descr="1-CDF"/>
          <p:cNvPicPr>
            <a:picLocks noChangeAspect="1" noChangeArrowheads="1"/>
          </p:cNvPicPr>
          <p:nvPr/>
        </p:nvPicPr>
        <p:blipFill>
          <a:blip r:embed="rId2">
            <a:extLst>
              <a:ext uri="{28A0092B-C50C-407E-A947-70E740481C1C}">
                <a14:useLocalDpi xmlns:a14="http://schemas.microsoft.com/office/drawing/2010/main" val="0"/>
              </a:ext>
            </a:extLst>
          </a:blip>
          <a:srcRect l="7185" t="5495" r="7570" b="3047"/>
          <a:stretch>
            <a:fillRect/>
          </a:stretch>
        </p:blipFill>
        <p:spPr bwMode="auto">
          <a:xfrm>
            <a:off x="4278086" y="970492"/>
            <a:ext cx="7913914" cy="538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163285" y="0"/>
            <a:ext cx="4637315" cy="1325563"/>
          </a:xfrm>
        </p:spPr>
        <p:txBody>
          <a:bodyPr/>
          <a:lstStyle/>
          <a:p>
            <a:r>
              <a:rPr lang="en-US" dirty="0" smtClean="0"/>
              <a:t>Fitted distributions</a:t>
            </a:r>
            <a:endParaRPr lang="ru-RU" dirty="0"/>
          </a:p>
        </p:txBody>
      </p:sp>
    </p:spTree>
    <p:extLst>
      <p:ext uri="{BB962C8B-B14F-4D97-AF65-F5344CB8AC3E}">
        <p14:creationId xmlns:p14="http://schemas.microsoft.com/office/powerpoint/2010/main" val="3769628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Cluster analysis of meteorological conditions</a:t>
            </a:r>
            <a:endParaRPr lang="ru-RU" dirty="0"/>
          </a:p>
        </p:txBody>
      </p:sp>
      <p:sp>
        <p:nvSpPr>
          <p:cNvPr id="3" name="Объект 2"/>
          <p:cNvSpPr>
            <a:spLocks noGrp="1"/>
          </p:cNvSpPr>
          <p:nvPr>
            <p:ph idx="1"/>
          </p:nvPr>
        </p:nvSpPr>
        <p:spPr/>
        <p:txBody>
          <a:bodyPr>
            <a:normAutofit/>
          </a:bodyPr>
          <a:lstStyle/>
          <a:p>
            <a:r>
              <a:rPr lang="en-US" dirty="0"/>
              <a:t>Cluster analysis is a class of statistical methods that allows for ‘separating data into groups whose identities are not known in advance‘ (</a:t>
            </a:r>
            <a:r>
              <a:rPr lang="en-US" dirty="0" err="1"/>
              <a:t>Wilks</a:t>
            </a:r>
            <a:r>
              <a:rPr lang="en-US" dirty="0"/>
              <a:t> 2016</a:t>
            </a:r>
            <a:r>
              <a:rPr lang="en-US" dirty="0" smtClean="0"/>
              <a:t>)</a:t>
            </a:r>
          </a:p>
          <a:p>
            <a:endParaRPr lang="en-US" dirty="0"/>
          </a:p>
          <a:p>
            <a:r>
              <a:rPr lang="en-US" dirty="0" smtClean="0"/>
              <a:t>Input data consisting a single observation vector (</a:t>
            </a:r>
            <a:r>
              <a:rPr lang="en-US" dirty="0"/>
              <a:t>For each start time of release</a:t>
            </a:r>
            <a:r>
              <a:rPr lang="en-US" dirty="0" smtClean="0"/>
              <a:t>) </a:t>
            </a:r>
            <a:endParaRPr lang="en-US" sz="2000" dirty="0" smtClean="0"/>
          </a:p>
          <a:p>
            <a:pPr lvl="2"/>
            <a:r>
              <a:rPr lang="en-US" dirty="0" smtClean="0"/>
              <a:t>sea-level pressure</a:t>
            </a:r>
          </a:p>
          <a:p>
            <a:pPr lvl="2"/>
            <a:r>
              <a:rPr lang="en-US" dirty="0" smtClean="0"/>
              <a:t>temperature </a:t>
            </a:r>
            <a:r>
              <a:rPr lang="en-US" dirty="0"/>
              <a:t>at 850 </a:t>
            </a:r>
            <a:r>
              <a:rPr lang="en-US" dirty="0" err="1" smtClean="0"/>
              <a:t>mb</a:t>
            </a:r>
            <a:endParaRPr lang="en-US" dirty="0"/>
          </a:p>
          <a:p>
            <a:pPr lvl="2"/>
            <a:r>
              <a:rPr lang="en-US" dirty="0" smtClean="0"/>
              <a:t>precipitation intensities </a:t>
            </a:r>
            <a:r>
              <a:rPr lang="en-US" dirty="0"/>
              <a:t>at the times 6 h after the start times of </a:t>
            </a:r>
            <a:r>
              <a:rPr lang="en-US" dirty="0" smtClean="0"/>
              <a:t>releases</a:t>
            </a:r>
          </a:p>
          <a:p>
            <a:pPr lvl="2"/>
            <a:r>
              <a:rPr lang="en-US" dirty="0" smtClean="0"/>
              <a:t>wet deposition and </a:t>
            </a:r>
          </a:p>
          <a:p>
            <a:pPr lvl="2"/>
            <a:r>
              <a:rPr lang="en-US" dirty="0" smtClean="0"/>
              <a:t>total </a:t>
            </a:r>
            <a:r>
              <a:rPr lang="en-US" dirty="0"/>
              <a:t>deposition fields on the sea surface </a:t>
            </a:r>
            <a:r>
              <a:rPr lang="en-US" dirty="0" smtClean="0"/>
              <a:t>(ES+ECS+YS) by the end of simulation</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47</a:t>
            </a:fld>
            <a:endParaRPr lang="ru-RU"/>
          </a:p>
        </p:txBody>
      </p:sp>
      <p:graphicFrame>
        <p:nvGraphicFramePr>
          <p:cNvPr id="5" name="Объект 4"/>
          <p:cNvGraphicFramePr>
            <a:graphicFrameLocks noChangeAspect="1"/>
          </p:cNvGraphicFramePr>
          <p:nvPr>
            <p:extLst>
              <p:ext uri="{D42A27DB-BD31-4B8C-83A1-F6EECF244321}">
                <p14:modId xmlns:p14="http://schemas.microsoft.com/office/powerpoint/2010/main" val="369940259"/>
              </p:ext>
            </p:extLst>
          </p:nvPr>
        </p:nvGraphicFramePr>
        <p:xfrm>
          <a:off x="2787650" y="4001294"/>
          <a:ext cx="2659064" cy="496094"/>
        </p:xfrm>
        <a:graphic>
          <a:graphicData uri="http://schemas.openxmlformats.org/presentationml/2006/ole">
            <mc:AlternateContent xmlns:mc="http://schemas.openxmlformats.org/markup-compatibility/2006">
              <mc:Choice xmlns:v="urn:schemas-microsoft-com:vml" Requires="v">
                <p:oleObj spid="_x0000_s11381" name="Equation" r:id="rId4" imgW="1701720" imgH="317160" progId="Equation.DSMT4">
                  <p:embed/>
                </p:oleObj>
              </mc:Choice>
              <mc:Fallback>
                <p:oleObj name="Equation" r:id="rId4" imgW="1701720" imgH="317160" progId="Equation.DSMT4">
                  <p:embed/>
                  <p:pic>
                    <p:nvPicPr>
                      <p:cNvPr id="0" name=""/>
                      <p:cNvPicPr/>
                      <p:nvPr/>
                    </p:nvPicPr>
                    <p:blipFill>
                      <a:blip r:embed="rId5"/>
                      <a:stretch>
                        <a:fillRect/>
                      </a:stretch>
                    </p:blipFill>
                    <p:spPr>
                      <a:xfrm>
                        <a:off x="2787650" y="4001294"/>
                        <a:ext cx="2659064" cy="496094"/>
                      </a:xfrm>
                      <a:prstGeom prst="rect">
                        <a:avLst/>
                      </a:prstGeom>
                    </p:spPr>
                  </p:pic>
                </p:oleObj>
              </mc:Fallback>
            </mc:AlternateContent>
          </a:graphicData>
        </a:graphic>
      </p:graphicFrame>
    </p:spTree>
    <p:extLst>
      <p:ext uri="{BB962C8B-B14F-4D97-AF65-F5344CB8AC3E}">
        <p14:creationId xmlns:p14="http://schemas.microsoft.com/office/powerpoint/2010/main" val="3090575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Principal component analysis (PCA)</a:t>
            </a:r>
            <a:endParaRPr lang="ru-RU" dirty="0"/>
          </a:p>
        </p:txBody>
      </p:sp>
      <p:sp>
        <p:nvSpPr>
          <p:cNvPr id="3" name="Объект 2"/>
          <p:cNvSpPr>
            <a:spLocks noGrp="1"/>
          </p:cNvSpPr>
          <p:nvPr>
            <p:ph idx="1"/>
          </p:nvPr>
        </p:nvSpPr>
        <p:spPr/>
        <p:txBody>
          <a:bodyPr/>
          <a:lstStyle/>
          <a:p>
            <a:r>
              <a:rPr lang="en-US" dirty="0"/>
              <a:t>The observation vectors were then processed with </a:t>
            </a:r>
            <a:r>
              <a:rPr lang="en-US" dirty="0" smtClean="0"/>
              <a:t>PCA</a:t>
            </a:r>
          </a:p>
          <a:p>
            <a:r>
              <a:rPr lang="en-US" dirty="0" smtClean="0"/>
              <a:t>PCA </a:t>
            </a:r>
            <a:r>
              <a:rPr lang="en-US" dirty="0"/>
              <a:t>was conducted using the correlation instead of covariance matrix (</a:t>
            </a:r>
            <a:r>
              <a:rPr lang="en-US" dirty="0" err="1" smtClean="0"/>
              <a:t>Matlab</a:t>
            </a:r>
            <a:r>
              <a:rPr lang="en-US" dirty="0" smtClean="0"/>
              <a:t> </a:t>
            </a:r>
            <a:r>
              <a:rPr lang="en-US" dirty="0" err="1"/>
              <a:t>pca</a:t>
            </a:r>
            <a:r>
              <a:rPr lang="en-US" dirty="0"/>
              <a:t> function with </a:t>
            </a:r>
            <a:r>
              <a:rPr lang="en-US" dirty="0" smtClean="0"/>
              <a:t>options 'Centered</a:t>
            </a:r>
            <a:r>
              <a:rPr lang="en-US" dirty="0"/>
              <a:t>'=true,'</a:t>
            </a:r>
            <a:r>
              <a:rPr lang="en-US" dirty="0" err="1"/>
              <a:t>VariableWeights</a:t>
            </a:r>
            <a:r>
              <a:rPr lang="en-US" dirty="0"/>
              <a:t>'=</a:t>
            </a:r>
            <a:r>
              <a:rPr lang="en-US" dirty="0" smtClean="0"/>
              <a:t>'variance‘)</a:t>
            </a:r>
          </a:p>
          <a:p>
            <a:r>
              <a:rPr lang="en-US" dirty="0"/>
              <a:t> the first 510 principal components were responsible for more than 97% of the total variance</a:t>
            </a:r>
            <a:r>
              <a:rPr lang="en-US" dirty="0" smtClean="0"/>
              <a:t>.</a:t>
            </a:r>
          </a:p>
          <a:p>
            <a:r>
              <a:rPr lang="en-US" dirty="0"/>
              <a:t>only the coefficients representing the projection of the ‘observation’ vectors on the first 510 principal components were further processed by clustering methods</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48</a:t>
            </a:fld>
            <a:endParaRPr lang="ru-RU"/>
          </a:p>
        </p:txBody>
      </p:sp>
    </p:spTree>
    <p:extLst>
      <p:ext uri="{BB962C8B-B14F-4D97-AF65-F5344CB8AC3E}">
        <p14:creationId xmlns:p14="http://schemas.microsoft.com/office/powerpoint/2010/main" val="1230909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9375"/>
            <a:ext cx="10515600" cy="1325563"/>
          </a:xfrm>
        </p:spPr>
        <p:txBody>
          <a:bodyPr/>
          <a:lstStyle/>
          <a:p>
            <a:r>
              <a:rPr lang="en-US" dirty="0" smtClean="0"/>
              <a:t>Evaluation of the number of clusters</a:t>
            </a:r>
            <a:endParaRPr lang="ru-RU" dirty="0"/>
          </a:p>
        </p:txBody>
      </p:sp>
      <p:sp>
        <p:nvSpPr>
          <p:cNvPr id="3" name="Объект 2"/>
          <p:cNvSpPr>
            <a:spLocks noGrp="1"/>
          </p:cNvSpPr>
          <p:nvPr>
            <p:ph idx="1"/>
          </p:nvPr>
        </p:nvSpPr>
        <p:spPr/>
        <p:txBody>
          <a:bodyPr/>
          <a:lstStyle/>
          <a:p>
            <a:r>
              <a:rPr lang="en-US" dirty="0" smtClean="0"/>
              <a:t>Use of hierarchical clustering method, N</a:t>
            </a:r>
          </a:p>
          <a:p>
            <a:pPr marL="0" indent="0">
              <a:buNone/>
            </a:pPr>
            <a:r>
              <a:rPr lang="en-US" dirty="0" smtClean="0"/>
              <a:t>N=Ntot-s+1</a:t>
            </a:r>
          </a:p>
          <a:p>
            <a:pPr marL="0" indent="0">
              <a:buNone/>
            </a:pPr>
            <a:endParaRPr lang="en-US" dirty="0"/>
          </a:p>
          <a:p>
            <a:pPr marL="0" indent="0">
              <a:buNone/>
            </a:pPr>
            <a:r>
              <a:rPr lang="en-US" dirty="0" err="1" smtClean="0"/>
              <a:t>Ntot</a:t>
            </a:r>
            <a:r>
              <a:rPr lang="en-US" dirty="0" smtClean="0"/>
              <a:t>=1460, </a:t>
            </a:r>
            <a:r>
              <a:rPr lang="en-US" dirty="0" err="1" smtClean="0"/>
              <a:t>numbr</a:t>
            </a:r>
            <a:r>
              <a:rPr lang="en-US" dirty="0" smtClean="0"/>
              <a:t> of simulated scenarios</a:t>
            </a:r>
          </a:p>
          <a:p>
            <a:pPr marL="0" indent="0">
              <a:buNone/>
            </a:pPr>
            <a:endParaRPr lang="en-US" dirty="0"/>
          </a:p>
          <a:p>
            <a:pPr marL="0" indent="0">
              <a:buNone/>
            </a:pPr>
            <a:r>
              <a:rPr lang="en-US" dirty="0"/>
              <a:t>s</a:t>
            </a:r>
            <a:r>
              <a:rPr lang="en-US" dirty="0" smtClean="0"/>
              <a:t> – being stage of </a:t>
            </a:r>
            <a:r>
              <a:rPr lang="en-US" dirty="0" err="1" smtClean="0"/>
              <a:t>hieararchical</a:t>
            </a:r>
            <a:r>
              <a:rPr lang="en-US" dirty="0" smtClean="0"/>
              <a:t> clustering process, at which minimal distance between clusters most rapidly increases</a:t>
            </a:r>
          </a:p>
          <a:p>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49</a:t>
            </a:fld>
            <a:endParaRPr lang="ru-RU"/>
          </a:p>
        </p:txBody>
      </p:sp>
    </p:spTree>
    <p:extLst>
      <p:ext uri="{BB962C8B-B14F-4D97-AF65-F5344CB8AC3E}">
        <p14:creationId xmlns:p14="http://schemas.microsoft.com/office/powerpoint/2010/main" val="815813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3900" y="12233"/>
            <a:ext cx="4019550" cy="1325563"/>
          </a:xfrm>
        </p:spPr>
        <p:txBody>
          <a:bodyPr/>
          <a:lstStyle/>
          <a:p>
            <a:r>
              <a:rPr lang="en-US" dirty="0" smtClean="0"/>
              <a:t>Basic capabilities</a:t>
            </a:r>
            <a:endParaRPr lang="ru-RU" dirty="0"/>
          </a:p>
        </p:txBody>
      </p:sp>
      <p:pic>
        <p:nvPicPr>
          <p:cNvPr id="4" name="Picture 2" descr="https://www.flexpart.eu/images/graph_abstrac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32" y="2609414"/>
            <a:ext cx="11525250" cy="4058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86400" y="675014"/>
            <a:ext cx="5945282" cy="1938992"/>
          </a:xfrm>
          <a:prstGeom prst="rect">
            <a:avLst/>
          </a:prstGeom>
          <a:noFill/>
        </p:spPr>
        <p:txBody>
          <a:bodyPr wrap="none" rtlCol="0">
            <a:spAutoFit/>
          </a:bodyPr>
          <a:lstStyle/>
          <a:p>
            <a:pPr marL="342900" indent="-342900">
              <a:buFont typeface="Arial" panose="020B0604020202020204" pitchFamily="34" charset="0"/>
              <a:buChar char="•"/>
            </a:pPr>
            <a:r>
              <a:rPr lang="en-US" sz="2400" dirty="0" err="1" smtClean="0"/>
              <a:t>Advective</a:t>
            </a:r>
            <a:r>
              <a:rPr lang="en-US" sz="2400" dirty="0" smtClean="0"/>
              <a:t> transport </a:t>
            </a:r>
            <a:r>
              <a:rPr lang="en-US" sz="2400" dirty="0"/>
              <a:t>and turbulent </a:t>
            </a:r>
            <a:r>
              <a:rPr lang="en-US" sz="2400" dirty="0" smtClean="0"/>
              <a:t>diffusion</a:t>
            </a:r>
          </a:p>
          <a:p>
            <a:pPr marL="342900" indent="-342900">
              <a:buFont typeface="Arial" panose="020B0604020202020204" pitchFamily="34" charset="0"/>
              <a:buChar char="•"/>
            </a:pPr>
            <a:r>
              <a:rPr lang="en-US" sz="2400" dirty="0" smtClean="0"/>
              <a:t>Decay and linear chemistry</a:t>
            </a:r>
          </a:p>
          <a:p>
            <a:pPr marL="342900" indent="-342900">
              <a:buFont typeface="Arial" panose="020B0604020202020204" pitchFamily="34" charset="0"/>
              <a:buChar char="•"/>
            </a:pPr>
            <a:r>
              <a:rPr lang="en-US" sz="2400" dirty="0" smtClean="0"/>
              <a:t>Dry </a:t>
            </a:r>
            <a:r>
              <a:rPr lang="en-US" sz="2400" dirty="0"/>
              <a:t>and wet </a:t>
            </a:r>
            <a:r>
              <a:rPr lang="en-US" sz="2400" dirty="0" smtClean="0"/>
              <a:t>deposition </a:t>
            </a:r>
          </a:p>
          <a:p>
            <a:pPr marL="342900" indent="-342900">
              <a:buFont typeface="Arial" panose="020B0604020202020204" pitchFamily="34" charset="0"/>
              <a:buChar char="•"/>
            </a:pPr>
            <a:r>
              <a:rPr lang="en-US" sz="2400" dirty="0" smtClean="0"/>
              <a:t>Backward mode</a:t>
            </a:r>
          </a:p>
          <a:p>
            <a:pPr marL="342900" indent="-342900">
              <a:buFont typeface="Arial" panose="020B0604020202020204" pitchFamily="34" charset="0"/>
              <a:buChar char="•"/>
            </a:pPr>
            <a:r>
              <a:rPr lang="en-US" sz="2400" dirty="0" smtClean="0"/>
              <a:t>From local to global scale</a:t>
            </a:r>
          </a:p>
        </p:txBody>
      </p:sp>
      <p:sp>
        <p:nvSpPr>
          <p:cNvPr id="3" name="Номер слайда 2"/>
          <p:cNvSpPr>
            <a:spLocks noGrp="1"/>
          </p:cNvSpPr>
          <p:nvPr>
            <p:ph type="sldNum" sz="quarter" idx="12"/>
          </p:nvPr>
        </p:nvSpPr>
        <p:spPr/>
        <p:txBody>
          <a:bodyPr/>
          <a:lstStyle/>
          <a:p>
            <a:fld id="{953A9116-0FA2-4DBF-AA41-0C4638D3F7CD}" type="slidenum">
              <a:rPr lang="ru-RU" smtClean="0"/>
              <a:t>5</a:t>
            </a:fld>
            <a:endParaRPr lang="ru-RU"/>
          </a:p>
        </p:txBody>
      </p:sp>
    </p:spTree>
    <p:extLst>
      <p:ext uri="{BB962C8B-B14F-4D97-AF65-F5344CB8AC3E}">
        <p14:creationId xmlns:p14="http://schemas.microsoft.com/office/powerpoint/2010/main" val="3050843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953A9116-0FA2-4DBF-AA41-0C4638D3F7CD}" type="slidenum">
              <a:rPr lang="ru-RU" smtClean="0"/>
              <a:t>50</a:t>
            </a:fld>
            <a:endParaRPr lang="ru-RU"/>
          </a:p>
        </p:txBody>
      </p:sp>
      <p:pic>
        <p:nvPicPr>
          <p:cNvPr id="5" name="Рисунок 4"/>
          <p:cNvPicPr>
            <a:picLocks noChangeAspect="1"/>
          </p:cNvPicPr>
          <p:nvPr/>
        </p:nvPicPr>
        <p:blipFill>
          <a:blip r:embed="rId2"/>
          <a:stretch>
            <a:fillRect/>
          </a:stretch>
        </p:blipFill>
        <p:spPr>
          <a:xfrm>
            <a:off x="668399" y="654765"/>
            <a:ext cx="9313801" cy="4303900"/>
          </a:xfrm>
          <a:prstGeom prst="rect">
            <a:avLst/>
          </a:prstGeom>
        </p:spPr>
      </p:pic>
      <p:sp>
        <p:nvSpPr>
          <p:cNvPr id="7" name="Прямоугольник 6"/>
          <p:cNvSpPr/>
          <p:nvPr/>
        </p:nvSpPr>
        <p:spPr>
          <a:xfrm>
            <a:off x="1476375" y="4820667"/>
            <a:ext cx="8505825" cy="1200329"/>
          </a:xfrm>
          <a:prstGeom prst="rect">
            <a:avLst/>
          </a:prstGeom>
        </p:spPr>
        <p:txBody>
          <a:bodyPr wrap="square">
            <a:spAutoFit/>
          </a:bodyPr>
          <a:lstStyle/>
          <a:p>
            <a:r>
              <a:rPr lang="en-US" sz="2400" dirty="0"/>
              <a:t>(a) Minimum </a:t>
            </a:r>
            <a:r>
              <a:rPr lang="en-US" sz="2400" dirty="0" err="1"/>
              <a:t>Eucledian</a:t>
            </a:r>
            <a:r>
              <a:rPr lang="en-US" sz="2400" dirty="0"/>
              <a:t> distance D between clusters as a function of stage number s; (b) rate of increase of distance between clusters as a function of stage defined as Ds+1-Ds.</a:t>
            </a:r>
            <a:endParaRPr lang="ru-RU" sz="2400" dirty="0"/>
          </a:p>
        </p:txBody>
      </p:sp>
      <p:cxnSp>
        <p:nvCxnSpPr>
          <p:cNvPr id="9" name="Прямая со стрелкой 8"/>
          <p:cNvCxnSpPr/>
          <p:nvPr/>
        </p:nvCxnSpPr>
        <p:spPr>
          <a:xfrm flipH="1" flipV="1">
            <a:off x="9820276" y="979513"/>
            <a:ext cx="742949" cy="376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563225" y="1016839"/>
            <a:ext cx="1309974" cy="553998"/>
          </a:xfrm>
          <a:prstGeom prst="rect">
            <a:avLst/>
          </a:prstGeom>
          <a:noFill/>
        </p:spPr>
        <p:txBody>
          <a:bodyPr wrap="none" rtlCol="0">
            <a:spAutoFit/>
          </a:bodyPr>
          <a:lstStyle/>
          <a:p>
            <a:r>
              <a:rPr lang="en-US" sz="3000" b="1" dirty="0" smtClean="0"/>
              <a:t>s=1457</a:t>
            </a:r>
            <a:endParaRPr lang="ru-RU" sz="3000" b="1" dirty="0"/>
          </a:p>
        </p:txBody>
      </p:sp>
      <p:sp>
        <p:nvSpPr>
          <p:cNvPr id="13" name="TextBox 12"/>
          <p:cNvSpPr txBox="1"/>
          <p:nvPr/>
        </p:nvSpPr>
        <p:spPr>
          <a:xfrm>
            <a:off x="10591800" y="1822065"/>
            <a:ext cx="779381" cy="553998"/>
          </a:xfrm>
          <a:prstGeom prst="rect">
            <a:avLst/>
          </a:prstGeom>
          <a:noFill/>
        </p:spPr>
        <p:txBody>
          <a:bodyPr wrap="none" rtlCol="0">
            <a:spAutoFit/>
          </a:bodyPr>
          <a:lstStyle/>
          <a:p>
            <a:r>
              <a:rPr lang="en-US" sz="3000" b="1" dirty="0" smtClean="0">
                <a:solidFill>
                  <a:srgbClr val="FF0000"/>
                </a:solidFill>
              </a:rPr>
              <a:t>n=4</a:t>
            </a:r>
            <a:endParaRPr lang="ru-RU" sz="3000" b="1" dirty="0">
              <a:solidFill>
                <a:srgbClr val="FF0000"/>
              </a:solidFill>
            </a:endParaRPr>
          </a:p>
        </p:txBody>
      </p:sp>
      <p:sp>
        <p:nvSpPr>
          <p:cNvPr id="14" name="TextBox 13"/>
          <p:cNvSpPr txBox="1"/>
          <p:nvPr/>
        </p:nvSpPr>
        <p:spPr>
          <a:xfrm>
            <a:off x="10377488" y="2360651"/>
            <a:ext cx="1681448" cy="1200329"/>
          </a:xfrm>
          <a:prstGeom prst="rect">
            <a:avLst/>
          </a:prstGeom>
          <a:noFill/>
        </p:spPr>
        <p:txBody>
          <a:bodyPr wrap="square" rtlCol="0">
            <a:spAutoFit/>
          </a:bodyPr>
          <a:lstStyle/>
          <a:p>
            <a:r>
              <a:rPr lang="en-US" sz="2400" b="1" dirty="0" smtClean="0"/>
              <a:t>Evaluated number of clusters</a:t>
            </a:r>
            <a:endParaRPr lang="ru-RU" sz="2400" b="1" dirty="0"/>
          </a:p>
        </p:txBody>
      </p:sp>
      <p:sp>
        <p:nvSpPr>
          <p:cNvPr id="15" name="Прямоугольник 14"/>
          <p:cNvSpPr/>
          <p:nvPr/>
        </p:nvSpPr>
        <p:spPr>
          <a:xfrm>
            <a:off x="4169886" y="134745"/>
            <a:ext cx="4022255" cy="584775"/>
          </a:xfrm>
          <a:prstGeom prst="rect">
            <a:avLst/>
          </a:prstGeom>
        </p:spPr>
        <p:txBody>
          <a:bodyPr wrap="none">
            <a:spAutoFit/>
          </a:bodyPr>
          <a:lstStyle/>
          <a:p>
            <a:r>
              <a:rPr lang="en-US" sz="3200" dirty="0" smtClean="0"/>
              <a:t>The </a:t>
            </a:r>
            <a:r>
              <a:rPr lang="en-US" sz="3200" dirty="0"/>
              <a:t>number of clusters</a:t>
            </a:r>
            <a:endParaRPr lang="ru-RU" sz="3200" dirty="0"/>
          </a:p>
        </p:txBody>
      </p:sp>
    </p:spTree>
    <p:extLst>
      <p:ext uri="{BB962C8B-B14F-4D97-AF65-F5344CB8AC3E}">
        <p14:creationId xmlns:p14="http://schemas.microsoft.com/office/powerpoint/2010/main" val="1450385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Clusterization</a:t>
            </a:r>
            <a:r>
              <a:rPr lang="en-US" dirty="0" smtClean="0"/>
              <a:t> with the specified number of clusters (n=4)</a:t>
            </a:r>
            <a:endParaRPr lang="ru-RU" dirty="0"/>
          </a:p>
        </p:txBody>
      </p:sp>
      <p:sp>
        <p:nvSpPr>
          <p:cNvPr id="3" name="Объект 2"/>
          <p:cNvSpPr>
            <a:spLocks noGrp="1"/>
          </p:cNvSpPr>
          <p:nvPr>
            <p:ph idx="1"/>
          </p:nvPr>
        </p:nvSpPr>
        <p:spPr>
          <a:xfrm>
            <a:off x="1676400" y="2005011"/>
            <a:ext cx="8839200" cy="4716463"/>
          </a:xfrm>
        </p:spPr>
        <p:txBody>
          <a:bodyPr/>
          <a:lstStyle/>
          <a:p>
            <a:r>
              <a:rPr lang="en-US" dirty="0" smtClean="0"/>
              <a:t>K-means method</a:t>
            </a:r>
          </a:p>
          <a:p>
            <a:endParaRPr lang="en-US" dirty="0" smtClean="0"/>
          </a:p>
          <a:p>
            <a:r>
              <a:rPr lang="en-US" dirty="0" smtClean="0"/>
              <a:t>After </a:t>
            </a:r>
            <a:r>
              <a:rPr lang="en-US" dirty="0" err="1" smtClean="0"/>
              <a:t>clusterization</a:t>
            </a:r>
            <a:r>
              <a:rPr lang="en-US" dirty="0" smtClean="0"/>
              <a:t> one of clusters consisted only 4 vectors (i.e. 0.2% of all vectors), while others – 99.8%. </a:t>
            </a:r>
          </a:p>
          <a:p>
            <a:endParaRPr lang="en-US" dirty="0"/>
          </a:p>
          <a:p>
            <a:r>
              <a:rPr lang="en-US" dirty="0" smtClean="0"/>
              <a:t>So, clusters were merged into 3.</a:t>
            </a:r>
          </a:p>
          <a:p>
            <a:endParaRPr lang="en-US" dirty="0"/>
          </a:p>
          <a:p>
            <a:r>
              <a:rPr lang="en-US" dirty="0" err="1" smtClean="0"/>
              <a:t>Clusterization</a:t>
            </a:r>
            <a:r>
              <a:rPr lang="en-US" dirty="0" smtClean="0"/>
              <a:t> in more components requires more vectors (i.e. more simulation scenarios and more than 1 </a:t>
            </a:r>
            <a:r>
              <a:rPr lang="en-US" dirty="0" err="1" smtClean="0"/>
              <a:t>yr</a:t>
            </a:r>
            <a:r>
              <a:rPr lang="en-US" dirty="0" smtClean="0"/>
              <a:t> period for simulation)</a:t>
            </a:r>
          </a:p>
          <a:p>
            <a:endParaRPr lang="en-US" dirty="0"/>
          </a:p>
          <a:p>
            <a:endParaRPr lang="en-US" dirty="0" smtClean="0"/>
          </a:p>
        </p:txBody>
      </p:sp>
      <p:sp>
        <p:nvSpPr>
          <p:cNvPr id="4" name="Номер слайда 3"/>
          <p:cNvSpPr>
            <a:spLocks noGrp="1"/>
          </p:cNvSpPr>
          <p:nvPr>
            <p:ph type="sldNum" sz="quarter" idx="12"/>
          </p:nvPr>
        </p:nvSpPr>
        <p:spPr/>
        <p:txBody>
          <a:bodyPr/>
          <a:lstStyle/>
          <a:p>
            <a:fld id="{953A9116-0FA2-4DBF-AA41-0C4638D3F7CD}" type="slidenum">
              <a:rPr lang="ru-RU" smtClean="0"/>
              <a:t>51</a:t>
            </a:fld>
            <a:endParaRPr lang="ru-RU"/>
          </a:p>
        </p:txBody>
      </p:sp>
    </p:spTree>
    <p:extLst>
      <p:ext uri="{BB962C8B-B14F-4D97-AF65-F5344CB8AC3E}">
        <p14:creationId xmlns:p14="http://schemas.microsoft.com/office/powerpoint/2010/main" val="14388584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80180" y="573768"/>
            <a:ext cx="5127171" cy="1821089"/>
          </a:xfrm>
        </p:spPr>
        <p:txBody>
          <a:bodyPr/>
          <a:lstStyle/>
          <a:p>
            <a:pPr marL="0" indent="0">
              <a:buNone/>
            </a:pPr>
            <a:r>
              <a:rPr lang="en-US" dirty="0"/>
              <a:t>Normalized total deposition (left) and wet deposition (right) on the sea surface </a:t>
            </a:r>
            <a:r>
              <a:rPr lang="en-US" dirty="0" smtClean="0"/>
              <a:t>(ES+ECS+YS</a:t>
            </a:r>
            <a:r>
              <a:rPr lang="en-US" dirty="0"/>
              <a:t>) for each of the 3 clusters. </a:t>
            </a:r>
            <a:endParaRPr lang="ru-RU" dirty="0"/>
          </a:p>
        </p:txBody>
      </p:sp>
      <p:sp>
        <p:nvSpPr>
          <p:cNvPr id="4" name="Номер слайда 3"/>
          <p:cNvSpPr>
            <a:spLocks noGrp="1"/>
          </p:cNvSpPr>
          <p:nvPr>
            <p:ph type="sldNum" sz="quarter" idx="12"/>
          </p:nvPr>
        </p:nvSpPr>
        <p:spPr>
          <a:xfrm>
            <a:off x="9448800" y="6492875"/>
            <a:ext cx="2743200" cy="365125"/>
          </a:xfrm>
        </p:spPr>
        <p:txBody>
          <a:bodyPr/>
          <a:lstStyle/>
          <a:p>
            <a:fld id="{953A9116-0FA2-4DBF-AA41-0C4638D3F7CD}" type="slidenum">
              <a:rPr lang="ru-RU" smtClean="0"/>
              <a:t>52</a:t>
            </a:fld>
            <a:endParaRPr lang="ru-RU"/>
          </a:p>
        </p:txBody>
      </p:sp>
      <p:pic>
        <p:nvPicPr>
          <p:cNvPr id="5" name="Рисунок 4"/>
          <p:cNvPicPr>
            <a:picLocks noChangeAspect="1"/>
          </p:cNvPicPr>
          <p:nvPr/>
        </p:nvPicPr>
        <p:blipFill>
          <a:blip r:embed="rId2"/>
          <a:stretch>
            <a:fillRect/>
          </a:stretch>
        </p:blipFill>
        <p:spPr>
          <a:xfrm>
            <a:off x="6695181" y="20658"/>
            <a:ext cx="4908989" cy="6712610"/>
          </a:xfrm>
          <a:prstGeom prst="rect">
            <a:avLst/>
          </a:prstGeom>
        </p:spPr>
      </p:pic>
      <p:sp>
        <p:nvSpPr>
          <p:cNvPr id="6" name="Объект 2"/>
          <p:cNvSpPr txBox="1">
            <a:spLocks/>
          </p:cNvSpPr>
          <p:nvPr/>
        </p:nvSpPr>
        <p:spPr>
          <a:xfrm>
            <a:off x="1295400" y="3197225"/>
            <a:ext cx="4398294" cy="18210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t>
            </a:r>
            <a:r>
              <a:rPr lang="en-US" dirty="0" smtClean="0"/>
              <a:t>luster </a:t>
            </a:r>
            <a:r>
              <a:rPr lang="en-US" dirty="0"/>
              <a:t>1 </a:t>
            </a:r>
            <a:r>
              <a:rPr lang="en-US" dirty="0" smtClean="0"/>
              <a:t>- </a:t>
            </a:r>
            <a:r>
              <a:rPr lang="en-US" dirty="0"/>
              <a:t>spring and fall </a:t>
            </a:r>
            <a:endParaRPr lang="en-US" dirty="0" smtClean="0"/>
          </a:p>
          <a:p>
            <a:r>
              <a:rPr lang="en-US" dirty="0" smtClean="0"/>
              <a:t>Cluster </a:t>
            </a:r>
            <a:r>
              <a:rPr lang="en-US" dirty="0"/>
              <a:t>2 </a:t>
            </a:r>
            <a:r>
              <a:rPr lang="en-US" dirty="0" smtClean="0"/>
              <a:t>– summer</a:t>
            </a:r>
          </a:p>
          <a:p>
            <a:r>
              <a:rPr lang="en-US" dirty="0" smtClean="0"/>
              <a:t>Cluster </a:t>
            </a:r>
            <a:r>
              <a:rPr lang="en-US" dirty="0"/>
              <a:t>3 – </a:t>
            </a:r>
            <a:r>
              <a:rPr lang="en-US" dirty="0" smtClean="0"/>
              <a:t>winter </a:t>
            </a:r>
            <a:endParaRPr lang="ru-RU" dirty="0"/>
          </a:p>
        </p:txBody>
      </p:sp>
    </p:spTree>
    <p:extLst>
      <p:ext uri="{BB962C8B-B14F-4D97-AF65-F5344CB8AC3E}">
        <p14:creationId xmlns:p14="http://schemas.microsoft.com/office/powerpoint/2010/main" val="4204869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a:t>Mean </a:t>
            </a:r>
            <a:r>
              <a:rPr lang="en-US" dirty="0" smtClean="0"/>
              <a:t>normalized depositions </a:t>
            </a:r>
            <a:r>
              <a:rPr lang="en-US" dirty="0"/>
              <a:t>on surfaces </a:t>
            </a:r>
            <a:r>
              <a:rPr lang="en-US" dirty="0" smtClean="0"/>
              <a:t>of different </a:t>
            </a:r>
            <a:r>
              <a:rPr lang="en-US" dirty="0"/>
              <a:t>seas for </a:t>
            </a:r>
            <a:r>
              <a:rPr lang="en-US" dirty="0" smtClean="0"/>
              <a:t>different clusters</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53</a:t>
            </a:fld>
            <a:endParaRPr lang="ru-RU"/>
          </a:p>
        </p:txBody>
      </p:sp>
      <p:pic>
        <p:nvPicPr>
          <p:cNvPr id="5" name="Рисунок 4"/>
          <p:cNvPicPr>
            <a:picLocks noChangeAspect="1"/>
          </p:cNvPicPr>
          <p:nvPr/>
        </p:nvPicPr>
        <p:blipFill>
          <a:blip r:embed="rId2"/>
          <a:stretch>
            <a:fillRect/>
          </a:stretch>
        </p:blipFill>
        <p:spPr>
          <a:xfrm>
            <a:off x="574799" y="2106950"/>
            <a:ext cx="11042401" cy="2644100"/>
          </a:xfrm>
          <a:prstGeom prst="rect">
            <a:avLst/>
          </a:prstGeom>
        </p:spPr>
      </p:pic>
    </p:spTree>
    <p:extLst>
      <p:ext uri="{BB962C8B-B14F-4D97-AF65-F5344CB8AC3E}">
        <p14:creationId xmlns:p14="http://schemas.microsoft.com/office/powerpoint/2010/main" val="3661780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3057525" cy="1325563"/>
          </a:xfrm>
        </p:spPr>
        <p:txBody>
          <a:bodyPr/>
          <a:lstStyle/>
          <a:p>
            <a:endParaRPr lang="ru-RU" dirty="0"/>
          </a:p>
        </p:txBody>
      </p:sp>
      <p:sp>
        <p:nvSpPr>
          <p:cNvPr id="3" name="Объект 2"/>
          <p:cNvSpPr>
            <a:spLocks noGrp="1"/>
          </p:cNvSpPr>
          <p:nvPr>
            <p:ph idx="1"/>
          </p:nvPr>
        </p:nvSpPr>
        <p:spPr>
          <a:xfrm>
            <a:off x="838200" y="1825625"/>
            <a:ext cx="3857625" cy="4351338"/>
          </a:xfrm>
        </p:spPr>
        <p:txBody>
          <a:bodyPr>
            <a:normAutofit/>
          </a:bodyPr>
          <a:lstStyle/>
          <a:p>
            <a:pPr marL="0" indent="0">
              <a:buNone/>
            </a:pPr>
            <a:r>
              <a:rPr lang="en-US" dirty="0"/>
              <a:t>Average total (left) and wet (right) deposition for each of the 3 clusters</a:t>
            </a:r>
            <a:r>
              <a:rPr lang="en-US" dirty="0" smtClean="0"/>
              <a:t>:</a:t>
            </a:r>
          </a:p>
          <a:p>
            <a:pPr marL="0" indent="0">
              <a:buNone/>
            </a:pPr>
            <a:r>
              <a:rPr lang="en-US" dirty="0" smtClean="0"/>
              <a:t>a</a:t>
            </a:r>
            <a:r>
              <a:rPr lang="en-US" dirty="0"/>
              <a:t>), b) – cluster No. </a:t>
            </a:r>
            <a:r>
              <a:rPr lang="en-US" dirty="0" smtClean="0"/>
              <a:t>1 (‘</a:t>
            </a:r>
            <a:r>
              <a:rPr lang="en-US" dirty="0" err="1"/>
              <a:t>Spring+Fall</a:t>
            </a:r>
            <a:r>
              <a:rPr lang="en-US" dirty="0" smtClean="0"/>
              <a:t>’);</a:t>
            </a:r>
          </a:p>
          <a:p>
            <a:pPr marL="0" indent="0">
              <a:buNone/>
            </a:pPr>
            <a:r>
              <a:rPr lang="en-US" dirty="0" smtClean="0"/>
              <a:t>c</a:t>
            </a:r>
            <a:r>
              <a:rPr lang="en-US" dirty="0"/>
              <a:t>), d) – cluster No. 2 (‘Summer’); </a:t>
            </a:r>
          </a:p>
          <a:p>
            <a:pPr marL="0" indent="0">
              <a:buNone/>
            </a:pPr>
            <a:r>
              <a:rPr lang="en-US" dirty="0" smtClean="0"/>
              <a:t>e</a:t>
            </a:r>
            <a:r>
              <a:rPr lang="en-US" dirty="0"/>
              <a:t>), f) – cluster No. 3 (‘Winter’).</a:t>
            </a:r>
            <a:endParaRPr lang="ru-RU" dirty="0"/>
          </a:p>
        </p:txBody>
      </p:sp>
      <p:sp>
        <p:nvSpPr>
          <p:cNvPr id="4" name="Номер слайда 3"/>
          <p:cNvSpPr>
            <a:spLocks noGrp="1"/>
          </p:cNvSpPr>
          <p:nvPr>
            <p:ph type="sldNum" sz="quarter" idx="12"/>
          </p:nvPr>
        </p:nvSpPr>
        <p:spPr>
          <a:xfrm>
            <a:off x="9448800" y="6403975"/>
            <a:ext cx="2743200" cy="365125"/>
          </a:xfrm>
        </p:spPr>
        <p:txBody>
          <a:bodyPr/>
          <a:lstStyle/>
          <a:p>
            <a:fld id="{953A9116-0FA2-4DBF-AA41-0C4638D3F7CD}" type="slidenum">
              <a:rPr lang="ru-RU" smtClean="0"/>
              <a:t>54</a:t>
            </a:fld>
            <a:endParaRPr lang="ru-RU"/>
          </a:p>
        </p:txBody>
      </p:sp>
      <p:pic>
        <p:nvPicPr>
          <p:cNvPr id="5" name="Рисунок 4"/>
          <p:cNvPicPr>
            <a:picLocks noChangeAspect="1"/>
          </p:cNvPicPr>
          <p:nvPr/>
        </p:nvPicPr>
        <p:blipFill>
          <a:blip r:embed="rId2"/>
          <a:stretch>
            <a:fillRect/>
          </a:stretch>
        </p:blipFill>
        <p:spPr>
          <a:xfrm>
            <a:off x="5505451" y="50423"/>
            <a:ext cx="6086474" cy="6754287"/>
          </a:xfrm>
          <a:prstGeom prst="rect">
            <a:avLst/>
          </a:prstGeom>
        </p:spPr>
      </p:pic>
    </p:spTree>
    <p:extLst>
      <p:ext uri="{BB962C8B-B14F-4D97-AF65-F5344CB8AC3E}">
        <p14:creationId xmlns:p14="http://schemas.microsoft.com/office/powerpoint/2010/main" val="40236310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953A9116-0FA2-4DBF-AA41-0C4638D3F7CD}" type="slidenum">
              <a:rPr lang="ru-RU" smtClean="0"/>
              <a:t>55</a:t>
            </a:fld>
            <a:endParaRPr lang="ru-RU"/>
          </a:p>
        </p:txBody>
      </p:sp>
      <p:pic>
        <p:nvPicPr>
          <p:cNvPr id="8" name="Рисунок 7"/>
          <p:cNvPicPr>
            <a:picLocks noChangeAspect="1"/>
          </p:cNvPicPr>
          <p:nvPr/>
        </p:nvPicPr>
        <p:blipFill>
          <a:blip r:embed="rId3"/>
          <a:stretch>
            <a:fillRect/>
          </a:stretch>
        </p:blipFill>
        <p:spPr>
          <a:xfrm>
            <a:off x="1240291" y="481655"/>
            <a:ext cx="10113509" cy="5523177"/>
          </a:xfrm>
          <a:prstGeom prst="rect">
            <a:avLst/>
          </a:prstGeom>
        </p:spPr>
      </p:pic>
    </p:spTree>
    <p:extLst>
      <p:ext uri="{BB962C8B-B14F-4D97-AF65-F5344CB8AC3E}">
        <p14:creationId xmlns:p14="http://schemas.microsoft.com/office/powerpoint/2010/main" val="25408484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6685" y="553720"/>
            <a:ext cx="3867150" cy="1325563"/>
          </a:xfrm>
        </p:spPr>
        <p:txBody>
          <a:bodyPr/>
          <a:lstStyle/>
          <a:p>
            <a:r>
              <a:rPr lang="en-US" dirty="0" smtClean="0"/>
              <a:t>Study for </a:t>
            </a:r>
            <a:r>
              <a:rPr lang="en-US" dirty="0" err="1" smtClean="0"/>
              <a:t>Haiyang</a:t>
            </a:r>
            <a:r>
              <a:rPr lang="en-US" dirty="0" smtClean="0"/>
              <a:t> NPP</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56</a:t>
            </a:fld>
            <a:endParaRPr lang="ru-RU"/>
          </a:p>
        </p:txBody>
      </p:sp>
      <p:pic>
        <p:nvPicPr>
          <p:cNvPr id="3" name="Рисунок 2"/>
          <p:cNvPicPr>
            <a:picLocks noChangeAspect="1"/>
          </p:cNvPicPr>
          <p:nvPr/>
        </p:nvPicPr>
        <p:blipFill>
          <a:blip r:embed="rId3"/>
          <a:stretch>
            <a:fillRect/>
          </a:stretch>
        </p:blipFill>
        <p:spPr>
          <a:xfrm>
            <a:off x="4394835" y="245285"/>
            <a:ext cx="6123809" cy="6476190"/>
          </a:xfrm>
          <a:prstGeom prst="rect">
            <a:avLst/>
          </a:prstGeom>
        </p:spPr>
      </p:pic>
    </p:spTree>
    <p:extLst>
      <p:ext uri="{BB962C8B-B14F-4D97-AF65-F5344CB8AC3E}">
        <p14:creationId xmlns:p14="http://schemas.microsoft.com/office/powerpoint/2010/main" val="1972758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Statistical results of </a:t>
            </a:r>
            <a:r>
              <a:rPr lang="en-US" i="1" dirty="0" smtClean="0"/>
              <a:t>normalized </a:t>
            </a:r>
            <a:r>
              <a:rPr lang="en-US" i="1" dirty="0" err="1" smtClean="0"/>
              <a:t>depositon</a:t>
            </a:r>
            <a:r>
              <a:rPr lang="en-US" dirty="0" smtClean="0"/>
              <a:t> for </a:t>
            </a:r>
            <a:r>
              <a:rPr lang="en-US" dirty="0" err="1" smtClean="0"/>
              <a:t>Haiyang</a:t>
            </a:r>
            <a:r>
              <a:rPr lang="en-US" dirty="0" smtClean="0"/>
              <a:t> NPP</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57</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90942356"/>
              </p:ext>
            </p:extLst>
          </p:nvPr>
        </p:nvGraphicFramePr>
        <p:xfrm>
          <a:off x="1333502" y="2172176"/>
          <a:ext cx="9544047" cy="2641473"/>
        </p:xfrm>
        <a:graphic>
          <a:graphicData uri="http://schemas.openxmlformats.org/drawingml/2006/table">
            <a:tbl>
              <a:tblPr firstRow="1" firstCol="1" bandRow="1"/>
              <a:tblGrid>
                <a:gridCol w="875600"/>
                <a:gridCol w="857428"/>
                <a:gridCol w="990420"/>
                <a:gridCol w="1005289"/>
                <a:gridCol w="956552"/>
                <a:gridCol w="956552"/>
                <a:gridCol w="938380"/>
                <a:gridCol w="1481913"/>
                <a:gridCol w="1481913"/>
              </a:tblGrid>
              <a:tr h="190500">
                <a:tc>
                  <a:txBody>
                    <a:bodyPr/>
                    <a:lstStyle/>
                    <a:p>
                      <a:pPr>
                        <a:lnSpc>
                          <a:spcPct val="107000"/>
                        </a:lnSpc>
                        <a:spcAft>
                          <a:spcPts val="0"/>
                        </a:spcAft>
                      </a:pPr>
                      <a:r>
                        <a:rPr lang="en-GB" sz="1800" b="1" dirty="0" smtClean="0">
                          <a:solidFill>
                            <a:srgbClr val="000000"/>
                          </a:solidFill>
                          <a:effectLst/>
                          <a:latin typeface="Times New Roman" panose="02020603050405020304" pitchFamily="18" charset="0"/>
                          <a:ea typeface="Times New Roman" panose="02020603050405020304" pitchFamily="18" charset="0"/>
                        </a:rPr>
                        <a:t>Statistics</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solidFill>
                            <a:srgbClr val="000000"/>
                          </a:solidFill>
                          <a:effectLst/>
                          <a:latin typeface="Times New Roman" panose="02020603050405020304" pitchFamily="18" charset="0"/>
                          <a:ea typeface="Times New Roman" panose="02020603050405020304" pitchFamily="18" charset="0"/>
                        </a:rPr>
                        <a:t>Yellow Sea (nested grid)</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solidFill>
                            <a:srgbClr val="000000"/>
                          </a:solidFill>
                          <a:effectLst/>
                          <a:latin typeface="Times New Roman" panose="02020603050405020304" pitchFamily="18" charset="0"/>
                          <a:ea typeface="Times New Roman" panose="02020603050405020304" pitchFamily="18" charset="0"/>
                        </a:rPr>
                        <a:t>Yellow Sea</a:t>
                      </a:r>
                      <a:endParaRPr lang="ru-RU"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solidFill>
                            <a:srgbClr val="000000"/>
                          </a:solidFill>
                          <a:effectLst/>
                          <a:latin typeface="Times New Roman" panose="02020603050405020304" pitchFamily="18" charset="0"/>
                          <a:ea typeface="Times New Roman" panose="02020603050405020304" pitchFamily="18" charset="0"/>
                        </a:rPr>
                        <a:t>East Sea</a:t>
                      </a:r>
                      <a:endParaRPr lang="ru-RU"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solidFill>
                            <a:srgbClr val="000000"/>
                          </a:solidFill>
                          <a:effectLst/>
                          <a:latin typeface="Times New Roman" panose="02020603050405020304" pitchFamily="18" charset="0"/>
                          <a:ea typeface="Times New Roman" panose="02020603050405020304" pitchFamily="18" charset="0"/>
                        </a:rPr>
                        <a:t>East China Sea</a:t>
                      </a:r>
                      <a:endParaRPr lang="ru-RU"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solidFill>
                            <a:srgbClr val="000000"/>
                          </a:solidFill>
                          <a:effectLst/>
                          <a:latin typeface="Times New Roman" panose="02020603050405020304" pitchFamily="18" charset="0"/>
                          <a:ea typeface="Times New Roman" panose="02020603050405020304" pitchFamily="18" charset="0"/>
                        </a:rPr>
                        <a:t>200km</a:t>
                      </a:r>
                      <a:endParaRPr lang="ru-RU"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a:solidFill>
                            <a:srgbClr val="000000"/>
                          </a:solidFill>
                          <a:effectLst/>
                          <a:latin typeface="Times New Roman" panose="02020603050405020304" pitchFamily="18" charset="0"/>
                          <a:ea typeface="Times New Roman" panose="02020603050405020304" pitchFamily="18" charset="0"/>
                        </a:rPr>
                        <a:t>3Seas</a:t>
                      </a:r>
                      <a:endParaRPr lang="ru-RU"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solidFill>
                            <a:srgbClr val="000000"/>
                          </a:solidFill>
                          <a:effectLst/>
                          <a:latin typeface="Times New Roman" panose="02020603050405020304" pitchFamily="18" charset="0"/>
                          <a:ea typeface="Times New Roman" panose="02020603050405020304" pitchFamily="18" charset="0"/>
                        </a:rPr>
                        <a:t>3 Seas </a:t>
                      </a:r>
                      <a:r>
                        <a:rPr lang="en-GB" sz="1800" b="1" dirty="0">
                          <a:solidFill>
                            <a:schemeClr val="tx2"/>
                          </a:solidFill>
                          <a:effectLst/>
                          <a:latin typeface="Times New Roman" panose="02020603050405020304" pitchFamily="18" charset="0"/>
                          <a:ea typeface="Times New Roman" panose="02020603050405020304" pitchFamily="18" charset="0"/>
                        </a:rPr>
                        <a:t>(results for Kori NPP)</a:t>
                      </a:r>
                      <a:endParaRPr lang="ru-RU"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0"/>
                        </a:spcAft>
                      </a:pPr>
                      <a:r>
                        <a:rPr lang="en-GB" sz="1800" b="1" dirty="0">
                          <a:solidFill>
                            <a:srgbClr val="000000"/>
                          </a:solidFill>
                          <a:effectLst/>
                          <a:latin typeface="Times New Roman" panose="02020603050405020304" pitchFamily="18" charset="0"/>
                          <a:ea typeface="Times New Roman" panose="02020603050405020304" pitchFamily="18" charset="0"/>
                        </a:rPr>
                        <a:t>200 km </a:t>
                      </a:r>
                      <a:r>
                        <a:rPr lang="en-GB" sz="1800" b="1" dirty="0">
                          <a:solidFill>
                            <a:schemeClr val="tx2"/>
                          </a:solidFill>
                          <a:effectLst/>
                          <a:latin typeface="Times New Roman" panose="02020603050405020304" pitchFamily="18" charset="0"/>
                          <a:ea typeface="Times New Roman" panose="02020603050405020304" pitchFamily="18" charset="0"/>
                        </a:rPr>
                        <a:t>(results for Kori NPP)</a:t>
                      </a:r>
                      <a:endParaRPr lang="ru-RU" sz="1800"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90500">
                <a:tc gridSpan="9">
                  <a:txBody>
                    <a:bodyPr/>
                    <a:lstStyle/>
                    <a:p>
                      <a:pPr algn="ctr">
                        <a:lnSpc>
                          <a:spcPct val="107000"/>
                        </a:lnSpc>
                        <a:spcAft>
                          <a:spcPts val="0"/>
                        </a:spcAft>
                      </a:pPr>
                      <a:r>
                        <a:rPr lang="en-GB" sz="1800" dirty="0">
                          <a:effectLst/>
                          <a:latin typeface="Times New Roman" panose="02020603050405020304" pitchFamily="18" charset="0"/>
                          <a:ea typeface="Times New Roman" panose="02020603050405020304" pitchFamily="18" charset="0"/>
                        </a:rPr>
                        <a:t>Fractions of inventory</a:t>
                      </a:r>
                      <a:endParaRPr lang="ru-RU"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90500">
                <a:tc>
                  <a:txBody>
                    <a:bodyPr/>
                    <a:lstStyle/>
                    <a:p>
                      <a:pPr>
                        <a:lnSpc>
                          <a:spcPct val="107000"/>
                        </a:lnSpc>
                        <a:spcAft>
                          <a:spcPts val="0"/>
                        </a:spcAft>
                      </a:pPr>
                      <a:r>
                        <a:rPr lang="en-GB" sz="1800">
                          <a:solidFill>
                            <a:srgbClr val="000000"/>
                          </a:solidFill>
                          <a:effectLst/>
                          <a:latin typeface="Times New Roman" panose="02020603050405020304" pitchFamily="18" charset="0"/>
                          <a:ea typeface="Times New Roman" panose="02020603050405020304" pitchFamily="18" charset="0"/>
                        </a:rPr>
                        <a:t>Median</a:t>
                      </a:r>
                      <a:endParaRPr lang="ru-RU"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0.05</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0.055</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0.0015</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0.0015</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0.0055</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effectLst/>
                          <a:latin typeface="Times New Roman" panose="02020603050405020304" pitchFamily="18" charset="0"/>
                          <a:ea typeface="Times New Roman" panose="02020603050405020304" pitchFamily="18" charset="0"/>
                        </a:rPr>
                        <a:t>0.082</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dirty="0">
                          <a:effectLst/>
                          <a:latin typeface="Times New Roman" panose="02020603050405020304" pitchFamily="18" charset="0"/>
                          <a:ea typeface="Times New Roman" panose="02020603050405020304" pitchFamily="18" charset="0"/>
                        </a:rPr>
                        <a:t>0.087</a:t>
                      </a:r>
                      <a:endParaRPr lang="ru-RU"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GB" sz="1800" dirty="0">
                          <a:solidFill>
                            <a:srgbClr val="000000"/>
                          </a:solidFill>
                          <a:effectLst/>
                          <a:latin typeface="Times New Roman" panose="02020603050405020304" pitchFamily="18" charset="0"/>
                          <a:ea typeface="Times New Roman" panose="02020603050405020304" pitchFamily="18" charset="0"/>
                        </a:rPr>
                        <a:t>0.051</a:t>
                      </a:r>
                      <a:endParaRPr lang="ru-RU"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90500">
                <a:tc>
                  <a:txBody>
                    <a:bodyPr/>
                    <a:lstStyle/>
                    <a:p>
                      <a:pPr>
                        <a:lnSpc>
                          <a:spcPct val="107000"/>
                        </a:lnSpc>
                        <a:spcAft>
                          <a:spcPts val="0"/>
                        </a:spcAft>
                      </a:pPr>
                      <a:r>
                        <a:rPr lang="en-GB" sz="1800">
                          <a:solidFill>
                            <a:srgbClr val="000000"/>
                          </a:solidFill>
                          <a:effectLst/>
                          <a:latin typeface="Times New Roman" panose="02020603050405020304" pitchFamily="18" charset="0"/>
                          <a:ea typeface="Times New Roman" panose="02020603050405020304" pitchFamily="18" charset="0"/>
                        </a:rPr>
                        <a:t>Mean</a:t>
                      </a:r>
                      <a:endParaRPr lang="ru-RU"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0.072</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0.072</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0.011</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0.018</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0.023</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0.097</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dirty="0">
                          <a:effectLst/>
                          <a:latin typeface="Times New Roman" panose="02020603050405020304" pitchFamily="18" charset="0"/>
                          <a:ea typeface="Times New Roman" panose="02020603050405020304" pitchFamily="18" charset="0"/>
                        </a:rPr>
                        <a:t>0.11</a:t>
                      </a:r>
                      <a:endParaRPr lang="ru-RU"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GB" sz="1800" dirty="0">
                          <a:solidFill>
                            <a:srgbClr val="000000"/>
                          </a:solidFill>
                          <a:effectLst/>
                          <a:latin typeface="Times New Roman" panose="02020603050405020304" pitchFamily="18" charset="0"/>
                          <a:ea typeface="Times New Roman" panose="02020603050405020304" pitchFamily="18" charset="0"/>
                        </a:rPr>
                        <a:t>0.066</a:t>
                      </a:r>
                      <a:endParaRPr lang="ru-RU"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90500">
                <a:tc>
                  <a:txBody>
                    <a:bodyPr/>
                    <a:lstStyle/>
                    <a:p>
                      <a:pPr>
                        <a:lnSpc>
                          <a:spcPct val="107000"/>
                        </a:lnSpc>
                        <a:spcAft>
                          <a:spcPts val="0"/>
                        </a:spcAft>
                      </a:pPr>
                      <a:r>
                        <a:rPr lang="en-GB" sz="1800">
                          <a:solidFill>
                            <a:srgbClr val="000000"/>
                          </a:solidFill>
                          <a:effectLst/>
                          <a:latin typeface="Times New Roman" panose="02020603050405020304" pitchFamily="18" charset="0"/>
                          <a:ea typeface="Times New Roman" panose="02020603050405020304" pitchFamily="18" charset="0"/>
                        </a:rPr>
                        <a:t>Max</a:t>
                      </a:r>
                      <a:endParaRPr lang="ru-RU"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0.47</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0.46</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0.26</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0.36</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solidFill>
                            <a:srgbClr val="FF0000"/>
                          </a:solidFill>
                          <a:effectLst/>
                          <a:latin typeface="Times New Roman" panose="02020603050405020304" pitchFamily="18" charset="0"/>
                          <a:ea typeface="Times New Roman" panose="02020603050405020304" pitchFamily="18" charset="0"/>
                        </a:rPr>
                        <a:t>0.35</a:t>
                      </a:r>
                      <a:endParaRPr lang="ru-RU" sz="18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b="1" dirty="0">
                          <a:solidFill>
                            <a:schemeClr val="tx2"/>
                          </a:solidFill>
                          <a:effectLst/>
                          <a:latin typeface="Times New Roman" panose="02020603050405020304" pitchFamily="18" charset="0"/>
                          <a:ea typeface="Times New Roman" panose="02020603050405020304" pitchFamily="18" charset="0"/>
                        </a:rPr>
                        <a:t>0.53</a:t>
                      </a:r>
                      <a:endParaRPr lang="ru-RU"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dirty="0">
                          <a:solidFill>
                            <a:schemeClr val="tx2"/>
                          </a:solidFill>
                          <a:effectLst/>
                          <a:latin typeface="Times New Roman" panose="02020603050405020304" pitchFamily="18" charset="0"/>
                          <a:ea typeface="Times New Roman" panose="02020603050405020304" pitchFamily="18" charset="0"/>
                        </a:rPr>
                        <a:t>0.59</a:t>
                      </a:r>
                      <a:endParaRPr lang="ru-RU" sz="1800" b="1" dirty="0">
                        <a:solidFill>
                          <a:schemeClr val="tx2"/>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GB" sz="1800" b="1" dirty="0">
                          <a:solidFill>
                            <a:srgbClr val="FF0000"/>
                          </a:solidFill>
                          <a:effectLst/>
                          <a:latin typeface="Times New Roman" panose="02020603050405020304" pitchFamily="18" charset="0"/>
                          <a:ea typeface="Times New Roman" panose="02020603050405020304" pitchFamily="18" charset="0"/>
                        </a:rPr>
                        <a:t>0.57</a:t>
                      </a:r>
                      <a:endParaRPr lang="ru-RU" sz="1800" b="1" dirty="0">
                        <a:solidFill>
                          <a:srgbClr val="FF0000"/>
                        </a:solidFill>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190500">
                <a:tc>
                  <a:txBody>
                    <a:bodyPr/>
                    <a:lstStyle/>
                    <a:p>
                      <a:pPr>
                        <a:lnSpc>
                          <a:spcPct val="107000"/>
                        </a:lnSpc>
                        <a:spcAft>
                          <a:spcPts val="0"/>
                        </a:spcAft>
                      </a:pPr>
                      <a:r>
                        <a:rPr lang="en-GB" sz="1800">
                          <a:solidFill>
                            <a:srgbClr val="000000"/>
                          </a:solidFill>
                          <a:effectLst/>
                          <a:latin typeface="Times New Roman" panose="02020603050405020304" pitchFamily="18" charset="0"/>
                          <a:ea typeface="Times New Roman" panose="02020603050405020304" pitchFamily="18" charset="0"/>
                        </a:rPr>
                        <a:t>Min</a:t>
                      </a:r>
                      <a:endParaRPr lang="ru-RU"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0.0018</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0.0007</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a:effectLst/>
                          <a:latin typeface="Times New Roman" panose="02020603050405020304" pitchFamily="18" charset="0"/>
                          <a:ea typeface="Times New Roman" panose="02020603050405020304" pitchFamily="18" charset="0"/>
                        </a:rPr>
                        <a:t>0.0011</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a:effectLst/>
                          <a:latin typeface="Times New Roman" panose="02020603050405020304" pitchFamily="18" charset="0"/>
                          <a:ea typeface="Times New Roman" panose="02020603050405020304" pitchFamily="18" charset="0"/>
                        </a:rPr>
                        <a:t>0.0036</a:t>
                      </a:r>
                      <a:endParaRPr lang="ru-RU"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GB" sz="1800" dirty="0">
                          <a:solidFill>
                            <a:srgbClr val="000000"/>
                          </a:solidFill>
                          <a:effectLst/>
                          <a:latin typeface="Times New Roman" panose="02020603050405020304" pitchFamily="18" charset="0"/>
                          <a:ea typeface="Times New Roman" panose="02020603050405020304" pitchFamily="18" charset="0"/>
                        </a:rPr>
                        <a:t>0.003</a:t>
                      </a:r>
                      <a:endParaRPr lang="ru-RU" sz="1800" dirty="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7606831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Analysis of differences between Kori and </a:t>
            </a:r>
            <a:r>
              <a:rPr lang="en-US" dirty="0" err="1" smtClean="0"/>
              <a:t>Haiyang</a:t>
            </a:r>
            <a:r>
              <a:rPr lang="en-US" dirty="0" smtClean="0"/>
              <a:t> NPP</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58</a:t>
            </a:fld>
            <a:endParaRPr lang="ru-RU"/>
          </a:p>
        </p:txBody>
      </p:sp>
      <p:pic>
        <p:nvPicPr>
          <p:cNvPr id="6" name="Рисунок 5"/>
          <p:cNvPicPr>
            <a:picLocks noChangeAspect="1"/>
          </p:cNvPicPr>
          <p:nvPr/>
        </p:nvPicPr>
        <p:blipFill>
          <a:blip r:embed="rId3"/>
          <a:stretch>
            <a:fillRect/>
          </a:stretch>
        </p:blipFill>
        <p:spPr>
          <a:xfrm>
            <a:off x="211874" y="2437007"/>
            <a:ext cx="3383303" cy="3332617"/>
          </a:xfrm>
          <a:prstGeom prst="rect">
            <a:avLst/>
          </a:prstGeom>
        </p:spPr>
      </p:pic>
      <p:graphicFrame>
        <p:nvGraphicFramePr>
          <p:cNvPr id="8" name="Объект 7"/>
          <p:cNvGraphicFramePr>
            <a:graphicFrameLocks noChangeAspect="1"/>
          </p:cNvGraphicFramePr>
          <p:nvPr>
            <p:extLst>
              <p:ext uri="{D42A27DB-BD31-4B8C-83A1-F6EECF244321}">
                <p14:modId xmlns:p14="http://schemas.microsoft.com/office/powerpoint/2010/main" val="1950622525"/>
              </p:ext>
            </p:extLst>
          </p:nvPr>
        </p:nvGraphicFramePr>
        <p:xfrm>
          <a:off x="6045200" y="3351213"/>
          <a:ext cx="101600" cy="152400"/>
        </p:xfrm>
        <a:graphic>
          <a:graphicData uri="http://schemas.openxmlformats.org/presentationml/2006/ole">
            <mc:AlternateContent xmlns:mc="http://schemas.openxmlformats.org/markup-compatibility/2006">
              <mc:Choice xmlns:v="urn:schemas-microsoft-com:vml" Requires="v">
                <p:oleObj spid="_x0000_s13493" name="Equation" r:id="rId4" imgW="101520" imgH="152280" progId="Equation.DSMT4">
                  <p:embed/>
                </p:oleObj>
              </mc:Choice>
              <mc:Fallback>
                <p:oleObj name="Equation" r:id="rId4" imgW="101520" imgH="152280" progId="Equation.DSMT4">
                  <p:embed/>
                  <p:pic>
                    <p:nvPicPr>
                      <p:cNvPr id="0" name=""/>
                      <p:cNvPicPr/>
                      <p:nvPr/>
                    </p:nvPicPr>
                    <p:blipFill>
                      <a:blip r:embed="rId5"/>
                      <a:stretch>
                        <a:fillRect/>
                      </a:stretch>
                    </p:blipFill>
                    <p:spPr>
                      <a:xfrm>
                        <a:off x="6045200" y="3351213"/>
                        <a:ext cx="101600" cy="152400"/>
                      </a:xfrm>
                      <a:prstGeom prst="rect">
                        <a:avLst/>
                      </a:prstGeom>
                    </p:spPr>
                  </p:pic>
                </p:oleObj>
              </mc:Fallback>
            </mc:AlternateContent>
          </a:graphicData>
        </a:graphic>
      </p:graphicFrame>
      <p:sp>
        <p:nvSpPr>
          <p:cNvPr id="9"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ext uri="{D42A27DB-BD31-4B8C-83A1-F6EECF244321}">
                <p14:modId xmlns:p14="http://schemas.microsoft.com/office/powerpoint/2010/main" val="440081592"/>
              </p:ext>
            </p:extLst>
          </p:nvPr>
        </p:nvGraphicFramePr>
        <p:xfrm>
          <a:off x="8859639" y="1285142"/>
          <a:ext cx="1820012" cy="811092"/>
        </p:xfrm>
        <a:graphic>
          <a:graphicData uri="http://schemas.openxmlformats.org/presentationml/2006/ole">
            <mc:AlternateContent xmlns:mc="http://schemas.openxmlformats.org/markup-compatibility/2006">
              <mc:Choice xmlns:v="urn:schemas-microsoft-com:vml" Requires="v">
                <p:oleObj spid="_x0000_s13494" name="Equation" r:id="rId6" imgW="875920" imgH="393529" progId="Equation.DSMT4">
                  <p:embed/>
                </p:oleObj>
              </mc:Choice>
              <mc:Fallback>
                <p:oleObj name="Equation" r:id="rId6" imgW="875920" imgH="393529"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9639" y="1285142"/>
                        <a:ext cx="1820012" cy="811092"/>
                      </a:xfrm>
                      <a:prstGeom prst="rect">
                        <a:avLst/>
                      </a:prstGeom>
                      <a:noFill/>
                    </p:spPr>
                  </p:pic>
                </p:oleObj>
              </mc:Fallback>
            </mc:AlternateContent>
          </a:graphicData>
        </a:graphic>
      </p:graphicFrame>
      <p:sp>
        <p:nvSpPr>
          <p:cNvPr id="11" name="TextBox 10"/>
          <p:cNvSpPr txBox="1"/>
          <p:nvPr/>
        </p:nvSpPr>
        <p:spPr>
          <a:xfrm>
            <a:off x="5573486" y="1404257"/>
            <a:ext cx="3110275" cy="430887"/>
          </a:xfrm>
          <a:prstGeom prst="rect">
            <a:avLst/>
          </a:prstGeom>
          <a:noFill/>
        </p:spPr>
        <p:txBody>
          <a:bodyPr wrap="none" rtlCol="0">
            <a:spAutoFit/>
          </a:bodyPr>
          <a:lstStyle/>
          <a:p>
            <a:r>
              <a:rPr lang="en-US" sz="2200" dirty="0" smtClean="0"/>
              <a:t>Morphological parameter</a:t>
            </a:r>
            <a:endParaRPr lang="ru-RU" sz="2200" dirty="0"/>
          </a:p>
        </p:txBody>
      </p:sp>
      <p:pic>
        <p:nvPicPr>
          <p:cNvPr id="12" name="Рисунок 11"/>
          <p:cNvPicPr>
            <a:picLocks noChangeAspect="1"/>
          </p:cNvPicPr>
          <p:nvPr/>
        </p:nvPicPr>
        <p:blipFill>
          <a:blip r:embed="rId8"/>
          <a:stretch>
            <a:fillRect/>
          </a:stretch>
        </p:blipFill>
        <p:spPr>
          <a:xfrm>
            <a:off x="4181044" y="2253343"/>
            <a:ext cx="7487861" cy="3958551"/>
          </a:xfrm>
          <a:prstGeom prst="rect">
            <a:avLst/>
          </a:prstGeom>
        </p:spPr>
      </p:pic>
    </p:spTree>
    <p:extLst>
      <p:ext uri="{BB962C8B-B14F-4D97-AF65-F5344CB8AC3E}">
        <p14:creationId xmlns:p14="http://schemas.microsoft.com/office/powerpoint/2010/main" val="37820196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7675" y="365125"/>
            <a:ext cx="4867333" cy="2216150"/>
          </a:xfrm>
        </p:spPr>
        <p:txBody>
          <a:bodyPr>
            <a:normAutofit/>
          </a:bodyPr>
          <a:lstStyle/>
          <a:p>
            <a:r>
              <a:rPr lang="en-US" sz="4000" dirty="0" smtClean="0"/>
              <a:t>Worst case scenario for YS (</a:t>
            </a:r>
            <a:r>
              <a:rPr lang="en-US" sz="4000" dirty="0" err="1" smtClean="0"/>
              <a:t>Haiyang</a:t>
            </a:r>
            <a:r>
              <a:rPr lang="en-US" sz="4000" dirty="0" smtClean="0"/>
              <a:t> NPP)</a:t>
            </a:r>
            <a:endParaRPr lang="ru-RU" sz="4000" dirty="0"/>
          </a:p>
        </p:txBody>
      </p:sp>
      <p:sp>
        <p:nvSpPr>
          <p:cNvPr id="4" name="Номер слайда 3"/>
          <p:cNvSpPr>
            <a:spLocks noGrp="1"/>
          </p:cNvSpPr>
          <p:nvPr>
            <p:ph type="sldNum" sz="quarter" idx="12"/>
          </p:nvPr>
        </p:nvSpPr>
        <p:spPr>
          <a:xfrm>
            <a:off x="9448800" y="6427787"/>
            <a:ext cx="2743200" cy="365125"/>
          </a:xfrm>
        </p:spPr>
        <p:txBody>
          <a:bodyPr/>
          <a:lstStyle/>
          <a:p>
            <a:fld id="{953A9116-0FA2-4DBF-AA41-0C4638D3F7CD}" type="slidenum">
              <a:rPr lang="ru-RU" smtClean="0"/>
              <a:t>59</a:t>
            </a:fld>
            <a:endParaRPr lang="ru-RU" dirty="0"/>
          </a:p>
        </p:txBody>
      </p:sp>
      <p:pic>
        <p:nvPicPr>
          <p:cNvPr id="5" name="Рисунок 4"/>
          <p:cNvPicPr>
            <a:picLocks noChangeAspect="1"/>
          </p:cNvPicPr>
          <p:nvPr/>
        </p:nvPicPr>
        <p:blipFill>
          <a:blip r:embed="rId3"/>
          <a:stretch>
            <a:fillRect/>
          </a:stretch>
        </p:blipFill>
        <p:spPr>
          <a:xfrm>
            <a:off x="5010208" y="142875"/>
            <a:ext cx="6742256" cy="6650037"/>
          </a:xfrm>
          <a:prstGeom prst="rect">
            <a:avLst/>
          </a:prstGeom>
        </p:spPr>
      </p:pic>
      <p:sp>
        <p:nvSpPr>
          <p:cNvPr id="6" name="Заголовок 1"/>
          <p:cNvSpPr txBox="1">
            <a:spLocks/>
          </p:cNvSpPr>
          <p:nvPr/>
        </p:nvSpPr>
        <p:spPr>
          <a:xfrm>
            <a:off x="581054" y="2693322"/>
            <a:ext cx="4600575" cy="39170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t>Maps of dry, wet and total deposition of Cs-137 for the scenario of release started 20201017:18 h UTC, plotted for end of simulation period</a:t>
            </a:r>
          </a:p>
          <a:p>
            <a:endParaRPr lang="en-US" sz="2400" dirty="0" smtClean="0"/>
          </a:p>
          <a:p>
            <a:r>
              <a:rPr lang="en-US" sz="2400" dirty="0" smtClean="0"/>
              <a:t> (synoptic system: low-gradient pressure field, periphery of </a:t>
            </a:r>
            <a:r>
              <a:rPr lang="en-US" sz="2400" dirty="0" err="1" smtClean="0"/>
              <a:t>pressyre</a:t>
            </a:r>
            <a:r>
              <a:rPr lang="en-US" sz="2400" dirty="0" smtClean="0"/>
              <a:t> high).</a:t>
            </a:r>
            <a:br>
              <a:rPr lang="en-US" sz="2400" dirty="0" smtClean="0"/>
            </a:br>
            <a:endParaRPr lang="ru-RU" sz="1800" dirty="0"/>
          </a:p>
        </p:txBody>
      </p:sp>
    </p:spTree>
    <p:extLst>
      <p:ext uri="{BB962C8B-B14F-4D97-AF65-F5344CB8AC3E}">
        <p14:creationId xmlns:p14="http://schemas.microsoft.com/office/powerpoint/2010/main" val="25574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3509" y="103185"/>
            <a:ext cx="10515600" cy="1325563"/>
          </a:xfrm>
        </p:spPr>
        <p:txBody>
          <a:bodyPr/>
          <a:lstStyle/>
          <a:p>
            <a:r>
              <a:rPr lang="en-US" dirty="0" smtClean="0"/>
              <a:t>Advection and dispersion	</a:t>
            </a:r>
            <a:endParaRPr lang="ru-RU" dirty="0"/>
          </a:p>
        </p:txBody>
      </p:sp>
      <p:sp>
        <p:nvSpPr>
          <p:cNvPr id="3" name="Объект 2"/>
          <p:cNvSpPr>
            <a:spLocks noGrp="1"/>
          </p:cNvSpPr>
          <p:nvPr>
            <p:ph idx="1"/>
          </p:nvPr>
        </p:nvSpPr>
        <p:spPr>
          <a:xfrm>
            <a:off x="838200" y="1274618"/>
            <a:ext cx="10231582" cy="5209309"/>
          </a:xfrm>
        </p:spPr>
        <p:txBody>
          <a:bodyPr>
            <a:normAutofit fontScale="92500" lnSpcReduction="20000"/>
          </a:bodyPr>
          <a:lstStyle/>
          <a:p>
            <a:r>
              <a:rPr lang="en-US" dirty="0" smtClean="0"/>
              <a:t>Particles </a:t>
            </a:r>
            <a:r>
              <a:rPr lang="en-US" dirty="0" err="1" smtClean="0"/>
              <a:t>advected</a:t>
            </a:r>
            <a:r>
              <a:rPr lang="en-US" dirty="0" smtClean="0"/>
              <a:t> by grid-scale </a:t>
            </a:r>
            <a:r>
              <a:rPr lang="en-US" dirty="0" err="1" smtClean="0"/>
              <a:t>wind+turbulent</a:t>
            </a:r>
            <a:r>
              <a:rPr lang="en-US" dirty="0" smtClean="0"/>
              <a:t> wind </a:t>
            </a:r>
            <a:r>
              <a:rPr lang="en-US" dirty="0" err="1" smtClean="0"/>
              <a:t>fluctuations+mesoscale</a:t>
            </a:r>
            <a:r>
              <a:rPr lang="en-US" dirty="0" smtClean="0"/>
              <a:t> fluctuations</a:t>
            </a:r>
          </a:p>
          <a:p>
            <a:endParaRPr lang="en-US" dirty="0"/>
          </a:p>
          <a:p>
            <a:r>
              <a:rPr lang="en-US" dirty="0" smtClean="0"/>
              <a:t>Turbulent motions parameterized by </a:t>
            </a:r>
            <a:r>
              <a:rPr lang="en-US" dirty="0" err="1" smtClean="0"/>
              <a:t>Langevin</a:t>
            </a:r>
            <a:r>
              <a:rPr lang="en-US" dirty="0" smtClean="0"/>
              <a:t> equation </a:t>
            </a:r>
          </a:p>
          <a:p>
            <a:endParaRPr lang="en-US" dirty="0"/>
          </a:p>
          <a:p>
            <a:r>
              <a:rPr lang="en-US" dirty="0" err="1" smtClean="0"/>
              <a:t>Langevin</a:t>
            </a:r>
            <a:r>
              <a:rPr lang="en-US" dirty="0" smtClean="0"/>
              <a:t> Eq. for vertical velocity accounts for ‘density correction’ proposed by FLEXPART developers</a:t>
            </a:r>
          </a:p>
          <a:p>
            <a:endParaRPr lang="en-US" dirty="0" smtClean="0"/>
          </a:p>
          <a:p>
            <a:r>
              <a:rPr lang="en-US" dirty="0" smtClean="0"/>
              <a:t>Micrometeorological variables (turbulent variances of wind speed </a:t>
            </a:r>
            <a:r>
              <a:rPr lang="en-US" dirty="0" err="1" smtClean="0"/>
              <a:t>etc</a:t>
            </a:r>
            <a:r>
              <a:rPr lang="en-US" dirty="0" smtClean="0"/>
              <a:t>) are parameterized basically using </a:t>
            </a:r>
            <a:r>
              <a:rPr lang="en-US" dirty="0" err="1" smtClean="0"/>
              <a:t>Monin-Obukhov</a:t>
            </a:r>
            <a:r>
              <a:rPr lang="en-US" dirty="0" smtClean="0"/>
              <a:t> atmospheric boundary layer theory and other works</a:t>
            </a:r>
          </a:p>
          <a:p>
            <a:endParaRPr lang="en-US" dirty="0"/>
          </a:p>
          <a:p>
            <a:r>
              <a:rPr lang="en-US" dirty="0" err="1" smtClean="0"/>
              <a:t>Mesoscale</a:t>
            </a:r>
            <a:r>
              <a:rPr lang="en-US" dirty="0" smtClean="0"/>
              <a:t> wind fluctuations are also computed from </a:t>
            </a:r>
            <a:r>
              <a:rPr lang="en-US" dirty="0" err="1" smtClean="0"/>
              <a:t>Langevin</a:t>
            </a:r>
            <a:r>
              <a:rPr lang="en-US" dirty="0" smtClean="0"/>
              <a:t> Eq. but using grid-scale wind variance</a:t>
            </a:r>
          </a:p>
          <a:p>
            <a:endParaRPr lang="en-US" dirty="0" smtClean="0"/>
          </a:p>
        </p:txBody>
      </p:sp>
      <p:sp>
        <p:nvSpPr>
          <p:cNvPr id="4" name="Номер слайда 3"/>
          <p:cNvSpPr>
            <a:spLocks noGrp="1"/>
          </p:cNvSpPr>
          <p:nvPr>
            <p:ph type="sldNum" sz="quarter" idx="12"/>
          </p:nvPr>
        </p:nvSpPr>
        <p:spPr/>
        <p:txBody>
          <a:bodyPr/>
          <a:lstStyle/>
          <a:p>
            <a:fld id="{953A9116-0FA2-4DBF-AA41-0C4638D3F7CD}" type="slidenum">
              <a:rPr lang="ru-RU" smtClean="0"/>
              <a:t>6</a:t>
            </a:fld>
            <a:endParaRPr lang="ru-RU"/>
          </a:p>
        </p:txBody>
      </p:sp>
    </p:spTree>
    <p:extLst>
      <p:ext uri="{BB962C8B-B14F-4D97-AF65-F5344CB8AC3E}">
        <p14:creationId xmlns:p14="http://schemas.microsoft.com/office/powerpoint/2010/main" val="20932944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6685" y="553720"/>
            <a:ext cx="3867150" cy="1325563"/>
          </a:xfrm>
        </p:spPr>
        <p:txBody>
          <a:bodyPr/>
          <a:lstStyle/>
          <a:p>
            <a:r>
              <a:rPr lang="en-US" dirty="0" smtClean="0"/>
              <a:t>Study for </a:t>
            </a:r>
            <a:r>
              <a:rPr lang="en-US" dirty="0" err="1" smtClean="0"/>
              <a:t>Hanbit</a:t>
            </a:r>
            <a:r>
              <a:rPr lang="en-US" dirty="0" smtClean="0"/>
              <a:t> NPP</a:t>
            </a:r>
            <a:endParaRPr lang="ru-RU" dirty="0"/>
          </a:p>
        </p:txBody>
      </p:sp>
      <p:sp>
        <p:nvSpPr>
          <p:cNvPr id="4" name="Номер слайда 3"/>
          <p:cNvSpPr>
            <a:spLocks noGrp="1"/>
          </p:cNvSpPr>
          <p:nvPr>
            <p:ph type="sldNum" sz="quarter" idx="12"/>
          </p:nvPr>
        </p:nvSpPr>
        <p:spPr>
          <a:xfrm>
            <a:off x="9329057" y="6334578"/>
            <a:ext cx="2743200" cy="365125"/>
          </a:xfrm>
        </p:spPr>
        <p:txBody>
          <a:bodyPr/>
          <a:lstStyle/>
          <a:p>
            <a:fld id="{953A9116-0FA2-4DBF-AA41-0C4638D3F7CD}" type="slidenum">
              <a:rPr lang="ru-RU" smtClean="0"/>
              <a:t>60</a:t>
            </a:fld>
            <a:endParaRPr lang="ru-RU"/>
          </a:p>
        </p:txBody>
      </p:sp>
      <p:pic>
        <p:nvPicPr>
          <p:cNvPr id="6" name="Рисунок 5"/>
          <p:cNvPicPr>
            <a:picLocks noChangeAspect="1"/>
          </p:cNvPicPr>
          <p:nvPr/>
        </p:nvPicPr>
        <p:blipFill>
          <a:blip r:embed="rId3"/>
          <a:stretch>
            <a:fillRect/>
          </a:stretch>
        </p:blipFill>
        <p:spPr>
          <a:xfrm>
            <a:off x="5265210" y="60771"/>
            <a:ext cx="6371619" cy="6797229"/>
          </a:xfrm>
          <a:prstGeom prst="rect">
            <a:avLst/>
          </a:prstGeom>
        </p:spPr>
      </p:pic>
    </p:spTree>
    <p:extLst>
      <p:ext uri="{BB962C8B-B14F-4D97-AF65-F5344CB8AC3E}">
        <p14:creationId xmlns:p14="http://schemas.microsoft.com/office/powerpoint/2010/main" val="10794473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Source term</a:t>
            </a:r>
            <a:endParaRPr lang="ru-RU" dirty="0"/>
          </a:p>
        </p:txBody>
      </p:sp>
      <p:sp>
        <p:nvSpPr>
          <p:cNvPr id="3" name="Объект 2"/>
          <p:cNvSpPr>
            <a:spLocks noGrp="1"/>
          </p:cNvSpPr>
          <p:nvPr>
            <p:ph idx="1"/>
          </p:nvPr>
        </p:nvSpPr>
        <p:spPr>
          <a:xfrm>
            <a:off x="4419600" y="497568"/>
            <a:ext cx="7772400" cy="4351338"/>
          </a:xfrm>
        </p:spPr>
        <p:txBody>
          <a:bodyPr/>
          <a:lstStyle/>
          <a:p>
            <a:r>
              <a:rPr lang="en-US" dirty="0" smtClean="0"/>
              <a:t>OP1000 reactor (PWR)</a:t>
            </a:r>
          </a:p>
          <a:p>
            <a:r>
              <a:rPr lang="en-US" dirty="0" smtClean="0"/>
              <a:t>Source term – same as for </a:t>
            </a:r>
            <a:r>
              <a:rPr lang="en-US" dirty="0" err="1" smtClean="0"/>
              <a:t>Haiyang</a:t>
            </a:r>
            <a:r>
              <a:rPr lang="en-US" dirty="0" smtClean="0"/>
              <a:t> NPP</a:t>
            </a:r>
          </a:p>
          <a:p>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61</a:t>
            </a:fld>
            <a:endParaRPr lang="ru-RU"/>
          </a:p>
        </p:txBody>
      </p:sp>
      <p:sp>
        <p:nvSpPr>
          <p:cNvPr id="7" name="Заголовок 1"/>
          <p:cNvSpPr txBox="1">
            <a:spLocks/>
          </p:cNvSpPr>
          <p:nvPr/>
        </p:nvSpPr>
        <p:spPr>
          <a:xfrm>
            <a:off x="925286" y="18911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Worst case scenarios</a:t>
            </a:r>
            <a:endParaRPr lang="ru-RU" dirty="0"/>
          </a:p>
        </p:txBody>
      </p:sp>
      <p:graphicFrame>
        <p:nvGraphicFramePr>
          <p:cNvPr id="9" name="Таблица 8"/>
          <p:cNvGraphicFramePr>
            <a:graphicFrameLocks noGrp="1"/>
          </p:cNvGraphicFramePr>
          <p:nvPr>
            <p:extLst>
              <p:ext uri="{D42A27DB-BD31-4B8C-83A1-F6EECF244321}">
                <p14:modId xmlns:p14="http://schemas.microsoft.com/office/powerpoint/2010/main" val="821947093"/>
              </p:ext>
            </p:extLst>
          </p:nvPr>
        </p:nvGraphicFramePr>
        <p:xfrm>
          <a:off x="3014662" y="3551714"/>
          <a:ext cx="5881687" cy="1920240"/>
        </p:xfrm>
        <a:graphic>
          <a:graphicData uri="http://schemas.openxmlformats.org/drawingml/2006/table">
            <a:tbl>
              <a:tblPr firstRow="1" firstCol="1" bandRow="1"/>
              <a:tblGrid>
                <a:gridCol w="1808538"/>
                <a:gridCol w="1708424"/>
                <a:gridCol w="1182826"/>
                <a:gridCol w="1181899"/>
              </a:tblGrid>
              <a:tr h="0">
                <a:tc>
                  <a:txBody>
                    <a:bodyPr/>
                    <a:lstStyle/>
                    <a:p>
                      <a:pPr algn="ctr">
                        <a:spcAft>
                          <a:spcPts val="0"/>
                        </a:spcAft>
                      </a:pPr>
                      <a:r>
                        <a:rPr lang="ru-RU" sz="1800" b="1" dirty="0" err="1">
                          <a:effectLst/>
                          <a:latin typeface="Times New Roman" panose="02020603050405020304" pitchFamily="18" charset="0"/>
                          <a:ea typeface="Times New Roman" panose="02020603050405020304" pitchFamily="18" charset="0"/>
                        </a:rPr>
                        <a:t>Date:time</a:t>
                      </a:r>
                      <a:r>
                        <a:rPr lang="ru-RU" sz="1800" b="1" dirty="0">
                          <a:effectLst/>
                          <a:latin typeface="Times New Roman" panose="02020603050405020304" pitchFamily="18" charset="0"/>
                          <a:ea typeface="Times New Roman" panose="02020603050405020304" pitchFamily="18" charset="0"/>
                        </a:rPr>
                        <a:t> (UTC)</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b="1">
                          <a:effectLst/>
                          <a:latin typeface="Times New Roman" panose="02020603050405020304" pitchFamily="18" charset="0"/>
                          <a:ea typeface="Times New Roman" panose="02020603050405020304" pitchFamily="18" charset="0"/>
                        </a:rPr>
                        <a:t>Area</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b="1">
                          <a:effectLst/>
                          <a:latin typeface="Times New Roman" panose="02020603050405020304" pitchFamily="18" charset="0"/>
                          <a:ea typeface="Times New Roman" panose="02020603050405020304" pitchFamily="18" charset="0"/>
                        </a:rPr>
                        <a:t>TotDep</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b="1" dirty="0" err="1">
                          <a:effectLst/>
                          <a:latin typeface="Times New Roman" panose="02020603050405020304" pitchFamily="18" charset="0"/>
                          <a:ea typeface="Times New Roman" panose="02020603050405020304" pitchFamily="18" charset="0"/>
                        </a:rPr>
                        <a:t>Wet</a:t>
                      </a:r>
                      <a:r>
                        <a:rPr lang="ru-RU" sz="1800" b="1" dirty="0">
                          <a:effectLst/>
                          <a:latin typeface="Times New Roman" panose="02020603050405020304" pitchFamily="18" charset="0"/>
                          <a:ea typeface="Times New Roman" panose="02020603050405020304" pitchFamily="18" charset="0"/>
                        </a:rPr>
                        <a:t>/</a:t>
                      </a:r>
                      <a:r>
                        <a:rPr lang="ru-RU" sz="1800" b="1" dirty="0" err="1">
                          <a:effectLst/>
                          <a:latin typeface="Times New Roman" panose="02020603050405020304" pitchFamily="18" charset="0"/>
                          <a:ea typeface="Times New Roman" panose="02020603050405020304" pitchFamily="18" charset="0"/>
                        </a:rPr>
                        <a:t>Tot</a:t>
                      </a:r>
                      <a:r>
                        <a:rPr lang="en-GB" sz="1800" b="1" dirty="0">
                          <a:effectLst/>
                          <a:latin typeface="Times New Roman" panose="02020603050405020304" pitchFamily="18" charset="0"/>
                          <a:ea typeface="Times New Roman" panose="02020603050405020304" pitchFamily="18" charset="0"/>
                        </a:rPr>
                        <a:t>, %</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ru-RU" sz="1800">
                          <a:effectLst/>
                          <a:latin typeface="Times New Roman" panose="02020603050405020304" pitchFamily="18" charset="0"/>
                          <a:ea typeface="Times New Roman" panose="02020603050405020304" pitchFamily="18" charset="0"/>
                        </a:rPr>
                        <a:t>20201111:00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800" dirty="0">
                          <a:effectLst/>
                          <a:latin typeface="Times New Roman" panose="02020603050405020304" pitchFamily="18" charset="0"/>
                          <a:ea typeface="Times New Roman" panose="02020603050405020304" pitchFamily="18" charset="0"/>
                        </a:rPr>
                        <a:t>YS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a:effectLst/>
                          <a:latin typeface="Times New Roman" panose="02020603050405020304" pitchFamily="18" charset="0"/>
                          <a:ea typeface="Times New Roman" panose="02020603050405020304" pitchFamily="18" charset="0"/>
                        </a:rPr>
                        <a:t>0.47</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effectLst/>
                          <a:latin typeface="Times New Roman" panose="02020603050405020304" pitchFamily="18" charset="0"/>
                          <a:ea typeface="Times New Roman" panose="02020603050405020304" pitchFamily="18" charset="0"/>
                        </a:rPr>
                        <a:t>&lt;0.1</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800">
                          <a:effectLst/>
                          <a:latin typeface="Times New Roman" panose="02020603050405020304" pitchFamily="18" charset="0"/>
                          <a:ea typeface="Times New Roman" panose="02020603050405020304" pitchFamily="18" charset="0"/>
                        </a:rPr>
                        <a:t>20200809:06</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smtClean="0">
                          <a:effectLst/>
                          <a:latin typeface="Times New Roman" panose="02020603050405020304" pitchFamily="18" charset="0"/>
                          <a:ea typeface="Times New Roman" panose="02020603050405020304" pitchFamily="18" charset="0"/>
                        </a:rPr>
                        <a:t>ES</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effectLst/>
                          <a:latin typeface="Times New Roman" panose="02020603050405020304" pitchFamily="18" charset="0"/>
                          <a:ea typeface="Times New Roman" panose="02020603050405020304" pitchFamily="18" charset="0"/>
                        </a:rPr>
                        <a:t>0.33</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effectLst/>
                          <a:latin typeface="Times New Roman" panose="02020603050405020304" pitchFamily="18" charset="0"/>
                          <a:ea typeface="Times New Roman" panose="02020603050405020304" pitchFamily="18" charset="0"/>
                        </a:rPr>
                        <a:t>98</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800">
                          <a:effectLst/>
                          <a:latin typeface="Times New Roman" panose="02020603050405020304" pitchFamily="18" charset="0"/>
                          <a:ea typeface="Times New Roman" panose="02020603050405020304" pitchFamily="18" charset="0"/>
                        </a:rPr>
                        <a:t>20200409:06</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a:effectLst/>
                          <a:latin typeface="Times New Roman" panose="02020603050405020304" pitchFamily="18" charset="0"/>
                          <a:ea typeface="Times New Roman" panose="02020603050405020304" pitchFamily="18" charset="0"/>
                        </a:rPr>
                        <a:t>ECS</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effectLst/>
                          <a:latin typeface="Times New Roman" panose="02020603050405020304" pitchFamily="18" charset="0"/>
                          <a:ea typeface="Times New Roman" panose="02020603050405020304" pitchFamily="18" charset="0"/>
                        </a:rPr>
                        <a:t>0.47</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effectLst/>
                          <a:latin typeface="Times New Roman" panose="02020603050405020304" pitchFamily="18" charset="0"/>
                          <a:ea typeface="Times New Roman" panose="02020603050405020304" pitchFamily="18" charset="0"/>
                        </a:rPr>
                        <a:t>21</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800">
                          <a:effectLst/>
                          <a:latin typeface="Times New Roman" panose="02020603050405020304" pitchFamily="18" charset="0"/>
                          <a:ea typeface="Times New Roman" panose="02020603050405020304" pitchFamily="18" charset="0"/>
                        </a:rPr>
                        <a:t>20210210:18</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smtClean="0">
                          <a:effectLst/>
                          <a:latin typeface="Times New Roman" panose="02020603050405020304" pitchFamily="18" charset="0"/>
                          <a:ea typeface="Times New Roman" panose="02020603050405020304" pitchFamily="18" charset="0"/>
                        </a:rPr>
                        <a:t>200 km </a:t>
                      </a:r>
                      <a:r>
                        <a:rPr lang="en-US" sz="1800" dirty="0">
                          <a:effectLst/>
                          <a:latin typeface="Times New Roman" panose="02020603050405020304" pitchFamily="18" charset="0"/>
                          <a:ea typeface="Times New Roman" panose="02020603050405020304" pitchFamily="18" charset="0"/>
                        </a:rPr>
                        <a:t>zone</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a:effectLst/>
                          <a:latin typeface="Times New Roman" panose="02020603050405020304" pitchFamily="18" charset="0"/>
                          <a:ea typeface="Times New Roman" panose="02020603050405020304" pitchFamily="18" charset="0"/>
                        </a:rPr>
                        <a:t>0.40</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effectLst/>
                          <a:latin typeface="Times New Roman" panose="02020603050405020304" pitchFamily="18" charset="0"/>
                          <a:ea typeface="Times New Roman" panose="02020603050405020304" pitchFamily="18" charset="0"/>
                        </a:rPr>
                        <a:t>1</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800">
                          <a:effectLst/>
                          <a:latin typeface="Times New Roman" panose="02020603050405020304" pitchFamily="18" charset="0"/>
                          <a:ea typeface="Times New Roman" panose="02020603050405020304" pitchFamily="18" charset="0"/>
                        </a:rPr>
                        <a:t>20200427:12</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smtClean="0">
                          <a:effectLst/>
                          <a:latin typeface="Times New Roman" panose="02020603050405020304" pitchFamily="18" charset="0"/>
                          <a:ea typeface="Times New Roman" panose="02020603050405020304" pitchFamily="18" charset="0"/>
                        </a:rPr>
                        <a:t>YS+ES+ECS</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a:effectLst/>
                          <a:latin typeface="Times New Roman" panose="02020603050405020304" pitchFamily="18" charset="0"/>
                          <a:ea typeface="Times New Roman" panose="02020603050405020304" pitchFamily="18" charset="0"/>
                        </a:rPr>
                        <a:t>0.51</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effectLst/>
                          <a:latin typeface="Times New Roman" panose="02020603050405020304" pitchFamily="18" charset="0"/>
                          <a:ea typeface="Times New Roman" panose="02020603050405020304" pitchFamily="18" charset="0"/>
                        </a:rPr>
                        <a:t>0.2</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541247766"/>
              </p:ext>
            </p:extLst>
          </p:nvPr>
        </p:nvGraphicFramePr>
        <p:xfrm>
          <a:off x="9437915" y="3523797"/>
          <a:ext cx="1181899" cy="1920240"/>
        </p:xfrm>
        <a:graphic>
          <a:graphicData uri="http://schemas.openxmlformats.org/drawingml/2006/table">
            <a:tbl>
              <a:tblPr firstRow="1" firstCol="1" bandRow="1"/>
              <a:tblGrid>
                <a:gridCol w="1181899"/>
              </a:tblGrid>
              <a:tr h="0">
                <a:tc>
                  <a:txBody>
                    <a:bodyPr/>
                    <a:lstStyle/>
                    <a:p>
                      <a:pPr algn="ctr">
                        <a:spcAft>
                          <a:spcPts val="0"/>
                        </a:spcAft>
                      </a:pPr>
                      <a:r>
                        <a:rPr lang="en-US" sz="1800" b="1" dirty="0" err="1" smtClean="0">
                          <a:effectLst/>
                          <a:latin typeface="Times New Roman" panose="02020603050405020304" pitchFamily="18" charset="0"/>
                          <a:ea typeface="Times New Roman" panose="02020603050405020304" pitchFamily="18" charset="0"/>
                        </a:rPr>
                        <a:t>TotDep</a:t>
                      </a:r>
                      <a:r>
                        <a:rPr lang="en-GB" sz="1800" b="1" dirty="0" smtClean="0">
                          <a:effectLst/>
                          <a:latin typeface="Times New Roman" panose="02020603050405020304" pitchFamily="18" charset="0"/>
                          <a:ea typeface="Times New Roman" panose="02020603050405020304" pitchFamily="18" charset="0"/>
                        </a:rPr>
                        <a:t>, (</a:t>
                      </a:r>
                      <a:r>
                        <a:rPr lang="en-GB" sz="1800" b="1" dirty="0" err="1" smtClean="0">
                          <a:effectLst/>
                          <a:latin typeface="Times New Roman" panose="02020603050405020304" pitchFamily="18" charset="0"/>
                          <a:ea typeface="Times New Roman" panose="02020603050405020304" pitchFamily="18" charset="0"/>
                        </a:rPr>
                        <a:t>Hanbit</a:t>
                      </a:r>
                      <a:r>
                        <a:rPr lang="en-GB" sz="1800" b="1" dirty="0" smtClean="0">
                          <a:effectLst/>
                          <a:latin typeface="Times New Roman" panose="02020603050405020304" pitchFamily="18" charset="0"/>
                          <a:ea typeface="Times New Roman" panose="02020603050405020304" pitchFamily="18" charset="0"/>
                        </a:rPr>
                        <a:t>)</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r>
              <a:tr h="249192">
                <a:tc>
                  <a:txBody>
                    <a:bodyPr/>
                    <a:lstStyle/>
                    <a:p>
                      <a:pPr algn="ctr">
                        <a:spcAft>
                          <a:spcPts val="0"/>
                        </a:spcAft>
                      </a:pPr>
                      <a:r>
                        <a:rPr lang="en-GB" sz="1800" dirty="0" smtClean="0">
                          <a:effectLst/>
                          <a:latin typeface="Times New Roman" panose="02020603050405020304" pitchFamily="18" charset="0"/>
                          <a:ea typeface="Times New Roman" panose="02020603050405020304" pitchFamily="18" charset="0"/>
                        </a:rPr>
                        <a:t>0.47</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r>
              <a:tr h="0">
                <a:tc>
                  <a:txBody>
                    <a:bodyPr/>
                    <a:lstStyle/>
                    <a:p>
                      <a:pPr algn="ctr">
                        <a:spcAft>
                          <a:spcPts val="0"/>
                        </a:spcAft>
                      </a:pPr>
                      <a:r>
                        <a:rPr lang="en-US" sz="1800" dirty="0" smtClean="0">
                          <a:effectLst/>
                          <a:latin typeface="Times New Roman" panose="02020603050405020304" pitchFamily="18" charset="0"/>
                          <a:ea typeface="Times New Roman" panose="02020603050405020304" pitchFamily="18" charset="0"/>
                        </a:rPr>
                        <a:t>0.26</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r>
              <a:tr h="0">
                <a:tc>
                  <a:txBody>
                    <a:bodyPr/>
                    <a:lstStyle/>
                    <a:p>
                      <a:pPr algn="ctr">
                        <a:spcAft>
                          <a:spcPts val="0"/>
                        </a:spcAft>
                      </a:pPr>
                      <a:r>
                        <a:rPr lang="en-US" sz="1800" dirty="0" smtClean="0">
                          <a:effectLst/>
                          <a:latin typeface="Times New Roman" panose="02020603050405020304" pitchFamily="18" charset="0"/>
                          <a:ea typeface="Times New Roman" panose="02020603050405020304" pitchFamily="18" charset="0"/>
                        </a:rPr>
                        <a:t>0.36</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r>
              <a:tr h="0">
                <a:tc>
                  <a:txBody>
                    <a:bodyPr/>
                    <a:lstStyle/>
                    <a:p>
                      <a:pPr algn="ctr">
                        <a:spcAft>
                          <a:spcPts val="0"/>
                        </a:spcAft>
                      </a:pPr>
                      <a:r>
                        <a:rPr lang="en-US" sz="1800" dirty="0" smtClean="0">
                          <a:effectLst/>
                          <a:latin typeface="Times New Roman" panose="02020603050405020304" pitchFamily="18" charset="0"/>
                          <a:ea typeface="Times New Roman" panose="02020603050405020304" pitchFamily="18" charset="0"/>
                        </a:rPr>
                        <a:t>0.35</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r>
              <a:tr h="0">
                <a:tc>
                  <a:txBody>
                    <a:bodyPr/>
                    <a:lstStyle/>
                    <a:p>
                      <a:pPr algn="ctr">
                        <a:spcAft>
                          <a:spcPts val="0"/>
                        </a:spcAft>
                      </a:pPr>
                      <a:r>
                        <a:rPr lang="en-US" sz="1800" dirty="0" smtClean="0">
                          <a:effectLst/>
                          <a:latin typeface="Times New Roman" panose="02020603050405020304" pitchFamily="18" charset="0"/>
                          <a:ea typeface="Times New Roman" panose="02020603050405020304" pitchFamily="18" charset="0"/>
                        </a:rPr>
                        <a:t>0.53</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solidFill>
                  </a:tcPr>
                </a:tc>
              </a:tr>
            </a:tbl>
          </a:graphicData>
        </a:graphic>
      </p:graphicFrame>
    </p:spTree>
    <p:extLst>
      <p:ext uri="{BB962C8B-B14F-4D97-AF65-F5344CB8AC3E}">
        <p14:creationId xmlns:p14="http://schemas.microsoft.com/office/powerpoint/2010/main" val="29288676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743" y="180068"/>
            <a:ext cx="6368143" cy="1325563"/>
          </a:xfrm>
        </p:spPr>
        <p:txBody>
          <a:bodyPr/>
          <a:lstStyle/>
          <a:p>
            <a:r>
              <a:rPr lang="en-US" dirty="0" smtClean="0"/>
              <a:t>Worst case scenario for YS (</a:t>
            </a:r>
            <a:r>
              <a:rPr lang="en-US" dirty="0" err="1" smtClean="0"/>
              <a:t>Hanbit</a:t>
            </a:r>
            <a:r>
              <a:rPr lang="en-US" dirty="0" smtClean="0"/>
              <a:t> NPP)</a:t>
            </a:r>
            <a:endParaRPr lang="ru-RU" dirty="0"/>
          </a:p>
        </p:txBody>
      </p:sp>
      <p:sp>
        <p:nvSpPr>
          <p:cNvPr id="3" name="Объект 2"/>
          <p:cNvSpPr>
            <a:spLocks noGrp="1"/>
          </p:cNvSpPr>
          <p:nvPr>
            <p:ph idx="1"/>
          </p:nvPr>
        </p:nvSpPr>
        <p:spPr>
          <a:xfrm>
            <a:off x="1061356" y="1683377"/>
            <a:ext cx="4348843" cy="2855966"/>
          </a:xfrm>
        </p:spPr>
        <p:txBody>
          <a:bodyPr>
            <a:normAutofit/>
          </a:bodyPr>
          <a:lstStyle/>
          <a:p>
            <a:pPr marL="0" indent="0">
              <a:buNone/>
            </a:pPr>
            <a:r>
              <a:rPr lang="en-US" dirty="0"/>
              <a:t>Wet (upper) and total (bottom) deposition maps of Cs-137 for the scenario of release from </a:t>
            </a:r>
            <a:r>
              <a:rPr lang="en-US" dirty="0" err="1"/>
              <a:t>Hanbit</a:t>
            </a:r>
            <a:r>
              <a:rPr lang="en-US" dirty="0"/>
              <a:t> NPP started 20201111:00 h UTC, plotted by the end of the simulation period</a:t>
            </a:r>
            <a:endParaRPr lang="ru-RU" dirty="0"/>
          </a:p>
        </p:txBody>
      </p:sp>
      <p:sp>
        <p:nvSpPr>
          <p:cNvPr id="4" name="Номер слайда 3"/>
          <p:cNvSpPr>
            <a:spLocks noGrp="1"/>
          </p:cNvSpPr>
          <p:nvPr>
            <p:ph type="sldNum" sz="quarter" idx="12"/>
          </p:nvPr>
        </p:nvSpPr>
        <p:spPr>
          <a:xfrm>
            <a:off x="9448800" y="6492875"/>
            <a:ext cx="2743200" cy="365125"/>
          </a:xfrm>
        </p:spPr>
        <p:txBody>
          <a:bodyPr/>
          <a:lstStyle/>
          <a:p>
            <a:fld id="{953A9116-0FA2-4DBF-AA41-0C4638D3F7CD}" type="slidenum">
              <a:rPr lang="ru-RU" smtClean="0"/>
              <a:t>62</a:t>
            </a:fld>
            <a:endParaRPr lang="ru-RU" dirty="0"/>
          </a:p>
        </p:txBody>
      </p:sp>
      <p:pic>
        <p:nvPicPr>
          <p:cNvPr id="5" name="Рисунок 4"/>
          <p:cNvPicPr>
            <a:picLocks noChangeAspect="1"/>
          </p:cNvPicPr>
          <p:nvPr/>
        </p:nvPicPr>
        <p:blipFill>
          <a:blip r:embed="rId2"/>
          <a:stretch>
            <a:fillRect/>
          </a:stretch>
        </p:blipFill>
        <p:spPr>
          <a:xfrm>
            <a:off x="7052828" y="365125"/>
            <a:ext cx="4475143" cy="6442476"/>
          </a:xfrm>
          <a:prstGeom prst="rect">
            <a:avLst/>
          </a:prstGeom>
        </p:spPr>
      </p:pic>
    </p:spTree>
    <p:extLst>
      <p:ext uri="{BB962C8B-B14F-4D97-AF65-F5344CB8AC3E}">
        <p14:creationId xmlns:p14="http://schemas.microsoft.com/office/powerpoint/2010/main" val="19680887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1886" y="114753"/>
            <a:ext cx="11560628" cy="788761"/>
          </a:xfrm>
        </p:spPr>
        <p:txBody>
          <a:bodyPr>
            <a:normAutofit/>
          </a:bodyPr>
          <a:lstStyle/>
          <a:p>
            <a:r>
              <a:rPr lang="en-US" sz="3000" dirty="0" smtClean="0"/>
              <a:t>Worst case scenarios for ES and </a:t>
            </a:r>
            <a:r>
              <a:rPr lang="en-US" sz="3000" dirty="0" smtClean="0"/>
              <a:t>ECS, </a:t>
            </a:r>
            <a:r>
              <a:rPr lang="en-US" sz="3000" dirty="0" err="1" smtClean="0"/>
              <a:t>Hanbit</a:t>
            </a:r>
            <a:r>
              <a:rPr lang="en-US" sz="3000" dirty="0" smtClean="0"/>
              <a:t> NPP</a:t>
            </a:r>
            <a:endParaRPr lang="ru-RU" sz="3000" dirty="0"/>
          </a:p>
        </p:txBody>
      </p:sp>
      <p:sp>
        <p:nvSpPr>
          <p:cNvPr id="4" name="Номер слайда 3"/>
          <p:cNvSpPr>
            <a:spLocks noGrp="1"/>
          </p:cNvSpPr>
          <p:nvPr>
            <p:ph type="sldNum" sz="quarter" idx="12"/>
          </p:nvPr>
        </p:nvSpPr>
        <p:spPr>
          <a:xfrm>
            <a:off x="9427890" y="6437626"/>
            <a:ext cx="2743200" cy="365125"/>
          </a:xfrm>
        </p:spPr>
        <p:txBody>
          <a:bodyPr/>
          <a:lstStyle/>
          <a:p>
            <a:fld id="{953A9116-0FA2-4DBF-AA41-0C4638D3F7CD}" type="slidenum">
              <a:rPr lang="ru-RU" smtClean="0"/>
              <a:t>63</a:t>
            </a:fld>
            <a:endParaRPr lang="ru-RU" dirty="0"/>
          </a:p>
        </p:txBody>
      </p:sp>
      <p:pic>
        <p:nvPicPr>
          <p:cNvPr id="7" name="Рисунок 6"/>
          <p:cNvPicPr>
            <a:picLocks noChangeAspect="1"/>
          </p:cNvPicPr>
          <p:nvPr/>
        </p:nvPicPr>
        <p:blipFill>
          <a:blip r:embed="rId2"/>
          <a:stretch>
            <a:fillRect/>
          </a:stretch>
        </p:blipFill>
        <p:spPr>
          <a:xfrm>
            <a:off x="777209" y="1010648"/>
            <a:ext cx="3866667" cy="5076190"/>
          </a:xfrm>
          <a:prstGeom prst="rect">
            <a:avLst/>
          </a:prstGeom>
        </p:spPr>
      </p:pic>
      <p:sp>
        <p:nvSpPr>
          <p:cNvPr id="8" name="Прямоугольник 7"/>
          <p:cNvSpPr/>
          <p:nvPr/>
        </p:nvSpPr>
        <p:spPr>
          <a:xfrm>
            <a:off x="391886" y="6193972"/>
            <a:ext cx="5209503" cy="369332"/>
          </a:xfrm>
          <a:prstGeom prst="rect">
            <a:avLst/>
          </a:prstGeom>
        </p:spPr>
        <p:txBody>
          <a:bodyPr wrap="none">
            <a:spAutoFit/>
          </a:bodyPr>
          <a:lstStyle/>
          <a:p>
            <a:r>
              <a:rPr lang="en-GB" dirty="0" smtClean="0">
                <a:latin typeface="Times New Roman" panose="02020603050405020304" pitchFamily="18" charset="0"/>
                <a:ea typeface="Times New Roman" panose="02020603050405020304" pitchFamily="18" charset="0"/>
              </a:rPr>
              <a:t>Release </a:t>
            </a:r>
            <a:r>
              <a:rPr lang="en-GB" dirty="0">
                <a:latin typeface="Times New Roman" panose="02020603050405020304" pitchFamily="18" charset="0"/>
                <a:ea typeface="Times New Roman" panose="02020603050405020304" pitchFamily="18" charset="0"/>
              </a:rPr>
              <a:t>from </a:t>
            </a:r>
            <a:r>
              <a:rPr lang="en-GB" dirty="0" err="1">
                <a:latin typeface="Times New Roman" panose="02020603050405020304" pitchFamily="18" charset="0"/>
                <a:ea typeface="Times New Roman" panose="02020603050405020304" pitchFamily="18" charset="0"/>
              </a:rPr>
              <a:t>Hanbit</a:t>
            </a:r>
            <a:r>
              <a:rPr lang="en-GB" dirty="0">
                <a:latin typeface="Times New Roman" panose="02020603050405020304" pitchFamily="18" charset="0"/>
                <a:ea typeface="Times New Roman" panose="02020603050405020304" pitchFamily="18" charset="0"/>
              </a:rPr>
              <a:t> NPP started 20200809:06 h UTC</a:t>
            </a:r>
            <a:endParaRPr lang="ru-RU" dirty="0"/>
          </a:p>
        </p:txBody>
      </p:sp>
      <p:pic>
        <p:nvPicPr>
          <p:cNvPr id="9" name="Рисунок 8"/>
          <p:cNvPicPr>
            <a:picLocks noChangeAspect="1"/>
          </p:cNvPicPr>
          <p:nvPr/>
        </p:nvPicPr>
        <p:blipFill>
          <a:blip r:embed="rId3"/>
          <a:stretch>
            <a:fillRect/>
          </a:stretch>
        </p:blipFill>
        <p:spPr>
          <a:xfrm>
            <a:off x="7188895" y="820171"/>
            <a:ext cx="3866667" cy="5266667"/>
          </a:xfrm>
          <a:prstGeom prst="rect">
            <a:avLst/>
          </a:prstGeom>
        </p:spPr>
      </p:pic>
      <p:sp>
        <p:nvSpPr>
          <p:cNvPr id="10" name="Прямоугольник 9"/>
          <p:cNvSpPr/>
          <p:nvPr/>
        </p:nvSpPr>
        <p:spPr>
          <a:xfrm>
            <a:off x="6303259" y="6193972"/>
            <a:ext cx="5209503" cy="369332"/>
          </a:xfrm>
          <a:prstGeom prst="rect">
            <a:avLst/>
          </a:prstGeom>
        </p:spPr>
        <p:txBody>
          <a:bodyPr wrap="none">
            <a:spAutoFit/>
          </a:bodyPr>
          <a:lstStyle/>
          <a:p>
            <a:r>
              <a:rPr lang="en-GB" dirty="0" smtClean="0">
                <a:latin typeface="Times New Roman" panose="02020603050405020304" pitchFamily="18" charset="0"/>
                <a:ea typeface="Times New Roman" panose="02020603050405020304" pitchFamily="18" charset="0"/>
              </a:rPr>
              <a:t>Release </a:t>
            </a:r>
            <a:r>
              <a:rPr lang="en-GB" dirty="0">
                <a:latin typeface="Times New Roman" panose="02020603050405020304" pitchFamily="18" charset="0"/>
                <a:ea typeface="Times New Roman" panose="02020603050405020304" pitchFamily="18" charset="0"/>
              </a:rPr>
              <a:t>from </a:t>
            </a:r>
            <a:r>
              <a:rPr lang="en-GB" dirty="0" err="1">
                <a:latin typeface="Times New Roman" panose="02020603050405020304" pitchFamily="18" charset="0"/>
                <a:ea typeface="Times New Roman" panose="02020603050405020304" pitchFamily="18" charset="0"/>
              </a:rPr>
              <a:t>Hanbit</a:t>
            </a:r>
            <a:r>
              <a:rPr lang="en-GB" dirty="0">
                <a:latin typeface="Times New Roman" panose="02020603050405020304" pitchFamily="18" charset="0"/>
                <a:ea typeface="Times New Roman" panose="02020603050405020304" pitchFamily="18" charset="0"/>
              </a:rPr>
              <a:t> NPP started </a:t>
            </a:r>
            <a:r>
              <a:rPr lang="en-GB" dirty="0" smtClean="0">
                <a:latin typeface="Times New Roman" panose="02020603050405020304" pitchFamily="18" charset="0"/>
                <a:ea typeface="Times New Roman" panose="02020603050405020304" pitchFamily="18" charset="0"/>
              </a:rPr>
              <a:t>20200409:06 </a:t>
            </a:r>
            <a:r>
              <a:rPr lang="en-GB" dirty="0">
                <a:latin typeface="Times New Roman" panose="02020603050405020304" pitchFamily="18" charset="0"/>
                <a:ea typeface="Times New Roman" panose="02020603050405020304" pitchFamily="18" charset="0"/>
              </a:rPr>
              <a:t>h UTC</a:t>
            </a:r>
            <a:endParaRPr lang="ru-RU" dirty="0"/>
          </a:p>
        </p:txBody>
      </p:sp>
    </p:spTree>
    <p:extLst>
      <p:ext uri="{BB962C8B-B14F-4D97-AF65-F5344CB8AC3E}">
        <p14:creationId xmlns:p14="http://schemas.microsoft.com/office/powerpoint/2010/main" val="24722160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5362" y="365125"/>
            <a:ext cx="5867400" cy="1325563"/>
          </a:xfrm>
        </p:spPr>
        <p:txBody>
          <a:bodyPr/>
          <a:lstStyle/>
          <a:p>
            <a:r>
              <a:rPr lang="en-US" dirty="0" smtClean="0"/>
              <a:t>Worst case scenario for YS+ECS+ES</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64</a:t>
            </a:fld>
            <a:endParaRPr lang="ru-RU"/>
          </a:p>
        </p:txBody>
      </p:sp>
      <p:pic>
        <p:nvPicPr>
          <p:cNvPr id="5" name="Рисунок 4"/>
          <p:cNvPicPr>
            <a:picLocks noChangeAspect="1"/>
          </p:cNvPicPr>
          <p:nvPr/>
        </p:nvPicPr>
        <p:blipFill>
          <a:blip r:embed="rId2"/>
          <a:stretch>
            <a:fillRect/>
          </a:stretch>
        </p:blipFill>
        <p:spPr>
          <a:xfrm>
            <a:off x="6022762" y="263595"/>
            <a:ext cx="4775867" cy="6253548"/>
          </a:xfrm>
          <a:prstGeom prst="rect">
            <a:avLst/>
          </a:prstGeom>
        </p:spPr>
      </p:pic>
    </p:spTree>
    <p:extLst>
      <p:ext uri="{BB962C8B-B14F-4D97-AF65-F5344CB8AC3E}">
        <p14:creationId xmlns:p14="http://schemas.microsoft.com/office/powerpoint/2010/main" val="2524652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Comparing fallout from Kori, </a:t>
            </a:r>
            <a:r>
              <a:rPr lang="en-US" dirty="0" err="1" smtClean="0"/>
              <a:t>Hanbit</a:t>
            </a:r>
            <a:r>
              <a:rPr lang="en-US" dirty="0" smtClean="0"/>
              <a:t>, and  </a:t>
            </a:r>
            <a:r>
              <a:rPr lang="en-US" dirty="0" err="1" smtClean="0"/>
              <a:t>Haiyang</a:t>
            </a:r>
            <a:r>
              <a:rPr lang="en-US" dirty="0" smtClean="0"/>
              <a:t> NPPs</a:t>
            </a:r>
            <a:endParaRPr lang="ru-RU" dirty="0"/>
          </a:p>
        </p:txBody>
      </p:sp>
      <p:sp>
        <p:nvSpPr>
          <p:cNvPr id="3" name="Объект 2"/>
          <p:cNvSpPr>
            <a:spLocks noGrp="1"/>
          </p:cNvSpPr>
          <p:nvPr>
            <p:ph idx="1"/>
          </p:nvPr>
        </p:nvSpPr>
        <p:spPr/>
        <p:txBody>
          <a:bodyPr/>
          <a:lstStyle/>
          <a:p>
            <a:pPr marL="0" indent="0">
              <a:buNone/>
            </a:pPr>
            <a:r>
              <a:rPr lang="en-US" dirty="0" smtClean="0"/>
              <a:t>For all 3 NPPs:</a:t>
            </a:r>
          </a:p>
          <a:p>
            <a:pPr marL="0" indent="0">
              <a:buNone/>
            </a:pPr>
            <a:endParaRPr lang="en-US" dirty="0" smtClean="0"/>
          </a:p>
          <a:p>
            <a:r>
              <a:rPr lang="en-US" dirty="0" smtClean="0"/>
              <a:t>maximum deposition on YS is </a:t>
            </a:r>
            <a:r>
              <a:rPr lang="en-US" dirty="0" smtClean="0"/>
              <a:t>mainly dry </a:t>
            </a:r>
            <a:r>
              <a:rPr lang="en-US" dirty="0" smtClean="0"/>
              <a:t>deposition dominated, and it is result of plume entering low-gradient pressure field within high pressure system</a:t>
            </a:r>
          </a:p>
          <a:p>
            <a:endParaRPr lang="en-US" dirty="0"/>
          </a:p>
          <a:p>
            <a:r>
              <a:rPr lang="en-US" dirty="0" smtClean="0"/>
              <a:t>Maximum </a:t>
            </a:r>
            <a:r>
              <a:rPr lang="en-US" dirty="0" smtClean="0"/>
              <a:t>depositions - </a:t>
            </a:r>
            <a:r>
              <a:rPr lang="en-US" dirty="0" smtClean="0"/>
              <a:t>on </a:t>
            </a:r>
            <a:r>
              <a:rPr lang="en-US" dirty="0" smtClean="0"/>
              <a:t>ECS, ES wet </a:t>
            </a:r>
            <a:r>
              <a:rPr lang="en-US" dirty="0" smtClean="0"/>
              <a:t>deposition </a:t>
            </a:r>
            <a:r>
              <a:rPr lang="en-US" dirty="0" smtClean="0"/>
              <a:t>is usually important, </a:t>
            </a:r>
            <a:r>
              <a:rPr lang="en-US" dirty="0" smtClean="0"/>
              <a:t>resulting from plume entering different kinds of low-pressure systems</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65</a:t>
            </a:fld>
            <a:endParaRPr lang="ru-RU"/>
          </a:p>
        </p:txBody>
      </p:sp>
    </p:spTree>
    <p:extLst>
      <p:ext uri="{BB962C8B-B14F-4D97-AF65-F5344CB8AC3E}">
        <p14:creationId xmlns:p14="http://schemas.microsoft.com/office/powerpoint/2010/main" val="31846548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Fuqing</a:t>
            </a:r>
            <a:r>
              <a:rPr lang="en-US" dirty="0" smtClean="0"/>
              <a:t> NPP</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66</a:t>
            </a:fld>
            <a:endParaRPr lang="ru-RU"/>
          </a:p>
        </p:txBody>
      </p:sp>
      <p:pic>
        <p:nvPicPr>
          <p:cNvPr id="5" name="Рисунок 4"/>
          <p:cNvPicPr>
            <a:picLocks noChangeAspect="1"/>
          </p:cNvPicPr>
          <p:nvPr/>
        </p:nvPicPr>
        <p:blipFill rotWithShape="1">
          <a:blip r:embed="rId2"/>
          <a:srcRect t="5689"/>
          <a:stretch/>
        </p:blipFill>
        <p:spPr>
          <a:xfrm>
            <a:off x="4558885" y="73024"/>
            <a:ext cx="5642389" cy="6648451"/>
          </a:xfrm>
          <a:prstGeom prst="rect">
            <a:avLst/>
          </a:prstGeom>
        </p:spPr>
      </p:pic>
    </p:spTree>
    <p:extLst>
      <p:ext uri="{BB962C8B-B14F-4D97-AF65-F5344CB8AC3E}">
        <p14:creationId xmlns:p14="http://schemas.microsoft.com/office/powerpoint/2010/main" val="26784807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Source term</a:t>
            </a:r>
            <a:endParaRPr lang="ru-RU" dirty="0"/>
          </a:p>
        </p:txBody>
      </p:sp>
      <p:sp>
        <p:nvSpPr>
          <p:cNvPr id="3" name="Объект 2"/>
          <p:cNvSpPr>
            <a:spLocks noGrp="1"/>
          </p:cNvSpPr>
          <p:nvPr>
            <p:ph idx="1"/>
          </p:nvPr>
        </p:nvSpPr>
        <p:spPr>
          <a:xfrm>
            <a:off x="838200" y="1571626"/>
            <a:ext cx="10515600" cy="4351338"/>
          </a:xfrm>
        </p:spPr>
        <p:txBody>
          <a:bodyPr/>
          <a:lstStyle/>
          <a:p>
            <a:r>
              <a:rPr lang="en-US" dirty="0"/>
              <a:t>CPR1000 </a:t>
            </a:r>
            <a:r>
              <a:rPr lang="en-US" dirty="0" smtClean="0"/>
              <a:t>PWRs </a:t>
            </a:r>
          </a:p>
          <a:p>
            <a:pPr marL="0" indent="0">
              <a:buNone/>
            </a:pPr>
            <a:endParaRPr lang="en-US" dirty="0" smtClean="0"/>
          </a:p>
          <a:p>
            <a:r>
              <a:rPr lang="en-US" dirty="0" smtClean="0"/>
              <a:t>Difficult to find source term estimates for heavy accident</a:t>
            </a:r>
          </a:p>
          <a:p>
            <a:endParaRPr lang="en-US" dirty="0"/>
          </a:p>
          <a:p>
            <a:r>
              <a:rPr lang="en-US" dirty="0" smtClean="0"/>
              <a:t>Mueller </a:t>
            </a:r>
            <a:r>
              <a:rPr lang="en-US" dirty="0"/>
              <a:t>et al (2013</a:t>
            </a:r>
            <a:r>
              <a:rPr lang="en-US" dirty="0" smtClean="0"/>
              <a:t>) described heavy accident but provided only emitted fractions of inventories of nuclide groups were given </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67</a:t>
            </a:fld>
            <a:endParaRPr lang="ru-RU"/>
          </a:p>
        </p:txBody>
      </p:sp>
    </p:spTree>
    <p:extLst>
      <p:ext uri="{BB962C8B-B14F-4D97-AF65-F5344CB8AC3E}">
        <p14:creationId xmlns:p14="http://schemas.microsoft.com/office/powerpoint/2010/main" val="31327736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Source term</a:t>
            </a:r>
            <a:endParaRPr lang="ru-RU" dirty="0"/>
          </a:p>
        </p:txBody>
      </p:sp>
      <p:sp>
        <p:nvSpPr>
          <p:cNvPr id="3" name="Объект 2"/>
          <p:cNvSpPr>
            <a:spLocks noGrp="1"/>
          </p:cNvSpPr>
          <p:nvPr>
            <p:ph idx="1"/>
          </p:nvPr>
        </p:nvSpPr>
        <p:spPr>
          <a:xfrm>
            <a:off x="495300" y="1847850"/>
            <a:ext cx="6762750" cy="4351338"/>
          </a:xfrm>
        </p:spPr>
        <p:txBody>
          <a:bodyPr/>
          <a:lstStyle/>
          <a:p>
            <a:r>
              <a:rPr lang="en-US" dirty="0" smtClean="0"/>
              <a:t>Finally after some processing and using additional data respective emissions of selected radionuclides were evaluated (INES-7 accident)</a:t>
            </a:r>
          </a:p>
          <a:p>
            <a:endParaRPr lang="en-US" dirty="0"/>
          </a:p>
          <a:p>
            <a:endParaRPr lang="en-US" dirty="0" smtClean="0"/>
          </a:p>
          <a:p>
            <a:endParaRPr lang="en-US" dirty="0" smtClean="0"/>
          </a:p>
          <a:p>
            <a:r>
              <a:rPr lang="en-US" dirty="0" smtClean="0"/>
              <a:t>Time dependence provided by Mueller et al. (2013)</a:t>
            </a:r>
          </a:p>
          <a:p>
            <a:endParaRPr lang="en-US" dirty="0"/>
          </a:p>
          <a:p>
            <a:endParaRPr lang="en-US" dirty="0" smtClean="0"/>
          </a:p>
          <a:p>
            <a:endParaRPr lang="en-US" dirty="0"/>
          </a:p>
          <a:p>
            <a:endParaRPr lang="en-US" dirty="0" smtClean="0"/>
          </a:p>
        </p:txBody>
      </p:sp>
      <p:sp>
        <p:nvSpPr>
          <p:cNvPr id="4" name="Номер слайда 3"/>
          <p:cNvSpPr>
            <a:spLocks noGrp="1"/>
          </p:cNvSpPr>
          <p:nvPr>
            <p:ph type="sldNum" sz="quarter" idx="12"/>
          </p:nvPr>
        </p:nvSpPr>
        <p:spPr/>
        <p:txBody>
          <a:bodyPr/>
          <a:lstStyle/>
          <a:p>
            <a:fld id="{953A9116-0FA2-4DBF-AA41-0C4638D3F7CD}" type="slidenum">
              <a:rPr lang="ru-RU" smtClean="0"/>
              <a:t>68</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836212767"/>
              </p:ext>
            </p:extLst>
          </p:nvPr>
        </p:nvGraphicFramePr>
        <p:xfrm>
          <a:off x="7123430" y="2688907"/>
          <a:ext cx="4744720" cy="1097280"/>
        </p:xfrm>
        <a:graphic>
          <a:graphicData uri="http://schemas.openxmlformats.org/drawingml/2006/table">
            <a:tbl>
              <a:tblPr firstRow="1" firstCol="1" bandRow="1"/>
              <a:tblGrid>
                <a:gridCol w="1581150"/>
                <a:gridCol w="1581785"/>
                <a:gridCol w="1581785"/>
              </a:tblGrid>
              <a:tr h="0">
                <a:tc>
                  <a:txBody>
                    <a:bodyPr/>
                    <a:lstStyle/>
                    <a:p>
                      <a:pPr algn="ctr">
                        <a:spcAft>
                          <a:spcPts val="0"/>
                        </a:spcAft>
                      </a:pPr>
                      <a:r>
                        <a:rPr lang="ru-RU" sz="2400" b="1" dirty="0">
                          <a:effectLst/>
                          <a:latin typeface="Times New Roman" panose="02020603050405020304" pitchFamily="18" charset="0"/>
                          <a:ea typeface="Times New Roman" panose="02020603050405020304" pitchFamily="18" charset="0"/>
                        </a:rPr>
                        <a:t>Cs-134</a:t>
                      </a:r>
                      <a:r>
                        <a:rPr lang="en-GB" sz="2400" b="1" dirty="0">
                          <a:effectLst/>
                          <a:latin typeface="Times New Roman" panose="02020603050405020304" pitchFamily="18" charset="0"/>
                          <a:ea typeface="Times New Roman" panose="02020603050405020304" pitchFamily="18" charset="0"/>
                        </a:rPr>
                        <a:t>, </a:t>
                      </a:r>
                      <a:r>
                        <a:rPr lang="en-GB" sz="2400" b="1" dirty="0" err="1">
                          <a:effectLst/>
                          <a:latin typeface="Times New Roman" panose="02020603050405020304" pitchFamily="18" charset="0"/>
                          <a:ea typeface="Times New Roman" panose="02020603050405020304" pitchFamily="18" charset="0"/>
                        </a:rPr>
                        <a:t>Bq</a:t>
                      </a:r>
                      <a:endParaRPr lang="ru-RU"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400" b="1">
                          <a:effectLst/>
                          <a:latin typeface="Times New Roman" panose="02020603050405020304" pitchFamily="18" charset="0"/>
                          <a:ea typeface="Times New Roman" panose="02020603050405020304" pitchFamily="18" charset="0"/>
                        </a:rPr>
                        <a:t>Cs-137</a:t>
                      </a:r>
                      <a:r>
                        <a:rPr lang="en-GB" sz="2400" b="1">
                          <a:effectLst/>
                          <a:latin typeface="Times New Roman" panose="02020603050405020304" pitchFamily="18" charset="0"/>
                          <a:ea typeface="Times New Roman" panose="02020603050405020304" pitchFamily="18" charset="0"/>
                        </a:rPr>
                        <a:t>, Bq</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400" b="1" dirty="0">
                          <a:effectLst/>
                          <a:latin typeface="Times New Roman" panose="02020603050405020304" pitchFamily="18" charset="0"/>
                          <a:ea typeface="Times New Roman" panose="02020603050405020304" pitchFamily="18" charset="0"/>
                        </a:rPr>
                        <a:t>Ru-106</a:t>
                      </a:r>
                      <a:r>
                        <a:rPr lang="en-GB" sz="2400" b="1" dirty="0">
                          <a:effectLst/>
                          <a:latin typeface="Times New Roman" panose="02020603050405020304" pitchFamily="18" charset="0"/>
                          <a:ea typeface="Times New Roman" panose="02020603050405020304" pitchFamily="18" charset="0"/>
                        </a:rPr>
                        <a:t>, </a:t>
                      </a:r>
                      <a:r>
                        <a:rPr lang="en-GB" sz="2400" b="1" dirty="0" err="1">
                          <a:effectLst/>
                          <a:latin typeface="Times New Roman" panose="02020603050405020304" pitchFamily="18" charset="0"/>
                          <a:ea typeface="Times New Roman" panose="02020603050405020304" pitchFamily="18" charset="0"/>
                        </a:rPr>
                        <a:t>Bq</a:t>
                      </a:r>
                      <a:endParaRPr lang="ru-RU"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GB" sz="2400" dirty="0">
                          <a:effectLst/>
                          <a:latin typeface="Times New Roman" panose="02020603050405020304" pitchFamily="18" charset="0"/>
                          <a:ea typeface="Times New Roman" panose="02020603050405020304" pitchFamily="18" charset="0"/>
                        </a:rPr>
                        <a:t>2.87E+17</a:t>
                      </a:r>
                      <a:endParaRPr lang="ru-RU"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dirty="0">
                          <a:effectLst/>
                          <a:latin typeface="Times New Roman" panose="02020603050405020304" pitchFamily="18" charset="0"/>
                          <a:ea typeface="Times New Roman" panose="02020603050405020304" pitchFamily="18" charset="0"/>
                        </a:rPr>
                        <a:t>2.49E+17</a:t>
                      </a:r>
                      <a:endParaRPr lang="ru-RU"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400" dirty="0">
                          <a:effectLst/>
                          <a:latin typeface="Times New Roman" panose="02020603050405020304" pitchFamily="18" charset="0"/>
                          <a:ea typeface="Times New Roman" panose="02020603050405020304" pitchFamily="18" charset="0"/>
                        </a:rPr>
                        <a:t>6.56E+16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3422516750"/>
              </p:ext>
            </p:extLst>
          </p:nvPr>
        </p:nvGraphicFramePr>
        <p:xfrm>
          <a:off x="7171055" y="4436110"/>
          <a:ext cx="4744720" cy="1920240"/>
        </p:xfrm>
        <a:graphic>
          <a:graphicData uri="http://schemas.openxmlformats.org/drawingml/2006/table">
            <a:tbl>
              <a:tblPr firstRow="1" firstCol="1" bandRow="1"/>
              <a:tblGrid>
                <a:gridCol w="1167130"/>
                <a:gridCol w="1995805"/>
                <a:gridCol w="1581785"/>
              </a:tblGrid>
              <a:tr h="0">
                <a:tc>
                  <a:txBody>
                    <a:bodyPr/>
                    <a:lstStyle/>
                    <a:p>
                      <a:pPr algn="ctr">
                        <a:spcAft>
                          <a:spcPts val="0"/>
                        </a:spcAft>
                      </a:pPr>
                      <a:r>
                        <a:rPr lang="en-GB" sz="1800" b="1" dirty="0">
                          <a:effectLst/>
                          <a:latin typeface="Times New Roman" panose="02020603050405020304" pitchFamily="18" charset="0"/>
                          <a:ea typeface="Times New Roman" panose="02020603050405020304" pitchFamily="18" charset="0"/>
                        </a:rPr>
                        <a:t>Time, h</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effectLst/>
                          <a:latin typeface="Times New Roman" panose="02020603050405020304" pitchFamily="18" charset="0"/>
                          <a:ea typeface="Times New Roman" panose="02020603050405020304" pitchFamily="18" charset="0"/>
                        </a:rPr>
                        <a:t>Caesium, %</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effectLst/>
                          <a:latin typeface="Times New Roman" panose="02020603050405020304" pitchFamily="18" charset="0"/>
                          <a:ea typeface="Times New Roman" panose="02020603050405020304" pitchFamily="18" charset="0"/>
                        </a:rPr>
                        <a:t>Ruthenium, %</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GB" sz="1800">
                          <a:effectLst/>
                          <a:latin typeface="Times New Roman" panose="02020603050405020304" pitchFamily="18" charset="0"/>
                          <a:ea typeface="Times New Roman" panose="02020603050405020304" pitchFamily="18" charset="0"/>
                        </a:rPr>
                        <a:t>0-0.5</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effectLst/>
                          <a:latin typeface="Times New Roman" panose="02020603050405020304" pitchFamily="18" charset="0"/>
                          <a:ea typeface="Times New Roman" panose="02020603050405020304" pitchFamily="18" charset="0"/>
                        </a:rPr>
                        <a:t>65.8</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a:effectLst/>
                          <a:latin typeface="Times New Roman" panose="02020603050405020304" pitchFamily="18" charset="0"/>
                          <a:ea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GB" sz="1800">
                          <a:effectLst/>
                          <a:latin typeface="Times New Roman" panose="02020603050405020304" pitchFamily="18" charset="0"/>
                          <a:ea typeface="Times New Roman" panose="02020603050405020304" pitchFamily="18" charset="0"/>
                        </a:rPr>
                        <a:t>0.5-6</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effectLst/>
                          <a:latin typeface="Times New Roman" panose="02020603050405020304" pitchFamily="18" charset="0"/>
                          <a:ea typeface="Times New Roman" panose="02020603050405020304" pitchFamily="18" charset="0"/>
                        </a:rPr>
                        <a:t>19.2</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a:effectLst/>
                          <a:latin typeface="Times New Roman" panose="02020603050405020304" pitchFamily="18" charset="0"/>
                          <a:ea typeface="Times New Roman" panose="02020603050405020304" pitchFamily="18" charset="0"/>
                        </a:rPr>
                        <a:t>0</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GB" sz="1800">
                          <a:effectLst/>
                          <a:latin typeface="Times New Roman" panose="02020603050405020304" pitchFamily="18" charset="0"/>
                          <a:ea typeface="Times New Roman" panose="02020603050405020304" pitchFamily="18" charset="0"/>
                        </a:rPr>
                        <a:t>6-7</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effectLst/>
                          <a:latin typeface="Times New Roman" panose="02020603050405020304" pitchFamily="18" charset="0"/>
                          <a:ea typeface="Times New Roman" panose="02020603050405020304" pitchFamily="18" charset="0"/>
                        </a:rPr>
                        <a:t>2.5</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a:effectLst/>
                          <a:latin typeface="Times New Roman" panose="02020603050405020304" pitchFamily="18" charset="0"/>
                          <a:ea typeface="Times New Roman" panose="02020603050405020304" pitchFamily="18" charset="0"/>
                        </a:rPr>
                        <a:t>81.0</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GB" sz="1800">
                          <a:effectLst/>
                          <a:latin typeface="Times New Roman" panose="02020603050405020304" pitchFamily="18" charset="0"/>
                          <a:ea typeface="Times New Roman" panose="02020603050405020304" pitchFamily="18" charset="0"/>
                        </a:rPr>
                        <a:t>7-22</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effectLst/>
                          <a:latin typeface="Times New Roman" panose="02020603050405020304" pitchFamily="18" charset="0"/>
                          <a:ea typeface="Times New Roman" panose="02020603050405020304" pitchFamily="18" charset="0"/>
                        </a:rPr>
                        <a:t>9.2</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effectLst/>
                          <a:latin typeface="Times New Roman" panose="02020603050405020304" pitchFamily="18" charset="0"/>
                          <a:ea typeface="Times New Roman" panose="02020603050405020304" pitchFamily="18" charset="0"/>
                        </a:rPr>
                        <a:t>2.9</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GB" sz="1800">
                          <a:effectLst/>
                          <a:latin typeface="Times New Roman" panose="02020603050405020304" pitchFamily="18" charset="0"/>
                          <a:ea typeface="Times New Roman" panose="02020603050405020304" pitchFamily="18" charset="0"/>
                        </a:rPr>
                        <a:t>22-37</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a:effectLst/>
                          <a:latin typeface="Times New Roman" panose="02020603050405020304" pitchFamily="18" charset="0"/>
                          <a:ea typeface="Times New Roman" panose="02020603050405020304" pitchFamily="18" charset="0"/>
                        </a:rPr>
                        <a:t>3.3</a:t>
                      </a:r>
                      <a:endParaRPr lang="ru-RU" sz="1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800" dirty="0">
                          <a:effectLst/>
                          <a:latin typeface="Times New Roman" panose="02020603050405020304" pitchFamily="18" charset="0"/>
                          <a:ea typeface="Times New Roman" panose="02020603050405020304" pitchFamily="18" charset="0"/>
                        </a:rPr>
                        <a:t>16.1</a:t>
                      </a:r>
                      <a:endParaRPr lang="ru-RU"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9579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1975" y="0"/>
            <a:ext cx="10515600" cy="1325563"/>
          </a:xfrm>
        </p:spPr>
        <p:txBody>
          <a:bodyPr/>
          <a:lstStyle/>
          <a:p>
            <a:r>
              <a:rPr lang="en-US" dirty="0" smtClean="0"/>
              <a:t>Worst case scenarios (all – summer monsoon)</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69</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2697127013"/>
              </p:ext>
            </p:extLst>
          </p:nvPr>
        </p:nvGraphicFramePr>
        <p:xfrm>
          <a:off x="971551" y="2157254"/>
          <a:ext cx="10020299" cy="2194560"/>
        </p:xfrm>
        <a:graphic>
          <a:graphicData uri="http://schemas.openxmlformats.org/drawingml/2006/table">
            <a:tbl>
              <a:tblPr firstRow="1" firstCol="1" bandRow="1"/>
              <a:tblGrid>
                <a:gridCol w="2573271"/>
                <a:gridCol w="2434858"/>
                <a:gridCol w="2577312"/>
                <a:gridCol w="2434858"/>
              </a:tblGrid>
              <a:tr h="0">
                <a:tc>
                  <a:txBody>
                    <a:bodyPr/>
                    <a:lstStyle/>
                    <a:p>
                      <a:pPr algn="ctr">
                        <a:spcAft>
                          <a:spcPts val="0"/>
                        </a:spcAft>
                      </a:pPr>
                      <a:r>
                        <a:rPr lang="ru-RU" sz="2400" b="1" dirty="0" err="1">
                          <a:effectLst/>
                          <a:latin typeface="Times New Roman" panose="02020603050405020304" pitchFamily="18" charset="0"/>
                          <a:ea typeface="Times New Roman" panose="02020603050405020304" pitchFamily="18" charset="0"/>
                        </a:rPr>
                        <a:t>Date:time</a:t>
                      </a:r>
                      <a:r>
                        <a:rPr lang="ru-RU" sz="2400" b="1" dirty="0">
                          <a:effectLst/>
                          <a:latin typeface="Times New Roman" panose="02020603050405020304" pitchFamily="18" charset="0"/>
                          <a:ea typeface="Times New Roman" panose="02020603050405020304" pitchFamily="18" charset="0"/>
                        </a:rPr>
                        <a:t> (UTC)</a:t>
                      </a:r>
                      <a:endParaRPr lang="ru-RU"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400" b="1">
                          <a:effectLst/>
                          <a:latin typeface="Times New Roman" panose="02020603050405020304" pitchFamily="18" charset="0"/>
                          <a:ea typeface="Times New Roman" panose="02020603050405020304" pitchFamily="18" charset="0"/>
                        </a:rPr>
                        <a:t>Area</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400" b="1">
                          <a:effectLst/>
                          <a:latin typeface="Times New Roman" panose="02020603050405020304" pitchFamily="18" charset="0"/>
                          <a:ea typeface="Times New Roman" panose="02020603050405020304" pitchFamily="18" charset="0"/>
                        </a:rPr>
                        <a:t>TotDep</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400" b="1">
                          <a:effectLst/>
                          <a:latin typeface="Times New Roman" panose="02020603050405020304" pitchFamily="18" charset="0"/>
                          <a:ea typeface="Times New Roman" panose="02020603050405020304" pitchFamily="18" charset="0"/>
                        </a:rPr>
                        <a:t>Wet/Tot</a:t>
                      </a:r>
                      <a:r>
                        <a:rPr lang="en-GB" sz="2400" b="1">
                          <a:effectLst/>
                          <a:latin typeface="Times New Roman" panose="02020603050405020304" pitchFamily="18" charset="0"/>
                          <a:ea typeface="Times New Roman" panose="02020603050405020304" pitchFamily="18" charset="0"/>
                        </a:rPr>
                        <a:t>, %</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2020062800</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400">
                          <a:effectLst/>
                          <a:latin typeface="Times New Roman" panose="02020603050405020304" pitchFamily="18" charset="0"/>
                          <a:ea typeface="Times New Roman" panose="02020603050405020304" pitchFamily="18" charset="0"/>
                        </a:rPr>
                        <a:t>YS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0.17</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96</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2020072212</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dirty="0" smtClean="0">
                          <a:effectLst/>
                          <a:latin typeface="Times New Roman" panose="02020603050405020304" pitchFamily="18" charset="0"/>
                          <a:ea typeface="Times New Roman" panose="02020603050405020304" pitchFamily="18" charset="0"/>
                        </a:rPr>
                        <a:t>ES</a:t>
                      </a:r>
                      <a:endParaRPr lang="ru-RU"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0.17</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99</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2020082500</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400">
                          <a:effectLst/>
                          <a:latin typeface="Times New Roman" panose="02020603050405020304" pitchFamily="18" charset="0"/>
                          <a:ea typeface="Times New Roman" panose="02020603050405020304" pitchFamily="18" charset="0"/>
                        </a:rPr>
                        <a:t>ECS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0.73</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99</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2020070512</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400">
                          <a:effectLst/>
                          <a:latin typeface="Times New Roman" panose="02020603050405020304" pitchFamily="18" charset="0"/>
                          <a:ea typeface="Times New Roman" panose="02020603050405020304" pitchFamily="18" charset="0"/>
                        </a:rPr>
                        <a:t>Near-coast zone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0.19</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82</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2020082500</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2400" dirty="0">
                          <a:effectLst/>
                          <a:latin typeface="Times New Roman" panose="02020603050405020304" pitchFamily="18" charset="0"/>
                          <a:ea typeface="Times New Roman" panose="02020603050405020304" pitchFamily="18" charset="0"/>
                        </a:rPr>
                        <a:t>YS+EJC+ECS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a:effectLst/>
                          <a:latin typeface="Times New Roman" panose="02020603050405020304" pitchFamily="18" charset="0"/>
                          <a:ea typeface="Times New Roman" panose="02020603050405020304" pitchFamily="18" charset="0"/>
                        </a:rPr>
                        <a:t>0.77</a:t>
                      </a:r>
                      <a:endParaRPr lang="ru-RU"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dirty="0">
                          <a:effectLst/>
                          <a:latin typeface="Times New Roman" panose="02020603050405020304" pitchFamily="18" charset="0"/>
                          <a:ea typeface="Times New Roman" panose="02020603050405020304" pitchFamily="18" charset="0"/>
                        </a:rPr>
                        <a:t>96</a:t>
                      </a:r>
                      <a:endParaRPr lang="ru-RU"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43829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3509" y="103185"/>
            <a:ext cx="10515600" cy="1325563"/>
          </a:xfrm>
        </p:spPr>
        <p:txBody>
          <a:bodyPr/>
          <a:lstStyle/>
          <a:p>
            <a:r>
              <a:rPr lang="en-US" dirty="0" smtClean="0"/>
              <a:t>Advection and dispersion (cont.)	</a:t>
            </a:r>
            <a:endParaRPr lang="ru-RU" dirty="0"/>
          </a:p>
        </p:txBody>
      </p:sp>
      <p:sp>
        <p:nvSpPr>
          <p:cNvPr id="3" name="Объект 2"/>
          <p:cNvSpPr>
            <a:spLocks noGrp="1"/>
          </p:cNvSpPr>
          <p:nvPr>
            <p:ph idx="1"/>
          </p:nvPr>
        </p:nvSpPr>
        <p:spPr>
          <a:xfrm>
            <a:off x="713509" y="1705839"/>
            <a:ext cx="10231582" cy="5055179"/>
          </a:xfrm>
        </p:spPr>
        <p:txBody>
          <a:bodyPr>
            <a:normAutofit/>
          </a:bodyPr>
          <a:lstStyle/>
          <a:p>
            <a:r>
              <a:rPr lang="en-US" dirty="0" err="1"/>
              <a:t>Mesoscale</a:t>
            </a:r>
            <a:r>
              <a:rPr lang="en-US" dirty="0"/>
              <a:t> wind fluctuations </a:t>
            </a:r>
            <a:r>
              <a:rPr lang="en-US" dirty="0" smtClean="0"/>
              <a:t>also </a:t>
            </a:r>
            <a:r>
              <a:rPr lang="en-US" dirty="0"/>
              <a:t>computed from </a:t>
            </a:r>
            <a:r>
              <a:rPr lang="en-US" dirty="0" err="1"/>
              <a:t>Langevin</a:t>
            </a:r>
            <a:r>
              <a:rPr lang="en-US" dirty="0"/>
              <a:t> Eq. but using grid-scale wind variance</a:t>
            </a:r>
          </a:p>
          <a:p>
            <a:endParaRPr lang="ru-RU" dirty="0" smtClean="0"/>
          </a:p>
          <a:p>
            <a:r>
              <a:rPr lang="en-US" dirty="0" smtClean="0"/>
              <a:t>Vertical </a:t>
            </a:r>
            <a:r>
              <a:rPr lang="en-US" dirty="0"/>
              <a:t>redistribution of particles by deep </a:t>
            </a:r>
            <a:r>
              <a:rPr lang="en-US" dirty="0" smtClean="0"/>
              <a:t>convection (due to unresolved vertical movements)</a:t>
            </a:r>
            <a:endParaRPr lang="en-US" dirty="0"/>
          </a:p>
          <a:p>
            <a:pPr marL="0" indent="0">
              <a:buNone/>
            </a:pPr>
            <a:endParaRPr lang="en-US" dirty="0"/>
          </a:p>
          <a:p>
            <a:r>
              <a:rPr lang="en-US" dirty="0" smtClean="0"/>
              <a:t>Particles splitting  </a:t>
            </a:r>
          </a:p>
        </p:txBody>
      </p:sp>
      <p:sp>
        <p:nvSpPr>
          <p:cNvPr id="4" name="Номер слайда 3"/>
          <p:cNvSpPr>
            <a:spLocks noGrp="1"/>
          </p:cNvSpPr>
          <p:nvPr>
            <p:ph type="sldNum" sz="quarter" idx="12"/>
          </p:nvPr>
        </p:nvSpPr>
        <p:spPr/>
        <p:txBody>
          <a:bodyPr/>
          <a:lstStyle/>
          <a:p>
            <a:fld id="{953A9116-0FA2-4DBF-AA41-0C4638D3F7CD}" type="slidenum">
              <a:rPr lang="ru-RU" smtClean="0"/>
              <a:t>7</a:t>
            </a:fld>
            <a:endParaRPr lang="ru-RU"/>
          </a:p>
        </p:txBody>
      </p:sp>
    </p:spTree>
    <p:extLst>
      <p:ext uri="{BB962C8B-B14F-4D97-AF65-F5344CB8AC3E}">
        <p14:creationId xmlns:p14="http://schemas.microsoft.com/office/powerpoint/2010/main" val="39511748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4819650" cy="1325563"/>
          </a:xfrm>
        </p:spPr>
        <p:txBody>
          <a:bodyPr>
            <a:normAutofit/>
          </a:bodyPr>
          <a:lstStyle/>
          <a:p>
            <a:r>
              <a:rPr lang="en-US" dirty="0" smtClean="0"/>
              <a:t>Worst case scenario for all seas</a:t>
            </a:r>
            <a:endParaRPr lang="ru-RU" dirty="0"/>
          </a:p>
        </p:txBody>
      </p:sp>
      <p:sp>
        <p:nvSpPr>
          <p:cNvPr id="3" name="Объект 2"/>
          <p:cNvSpPr>
            <a:spLocks noGrp="1"/>
          </p:cNvSpPr>
          <p:nvPr>
            <p:ph idx="1"/>
          </p:nvPr>
        </p:nvSpPr>
        <p:spPr>
          <a:xfrm>
            <a:off x="838200" y="1825625"/>
            <a:ext cx="4010025" cy="4351338"/>
          </a:xfrm>
        </p:spPr>
        <p:txBody>
          <a:bodyPr/>
          <a:lstStyle/>
          <a:p>
            <a:r>
              <a:rPr lang="en-US" dirty="0" smtClean="0"/>
              <a:t>Release </a:t>
            </a:r>
            <a:r>
              <a:rPr lang="en-US" dirty="0"/>
              <a:t>started 20200705:12 </a:t>
            </a:r>
            <a:r>
              <a:rPr lang="en-US" dirty="0" smtClean="0"/>
              <a:t>UTC</a:t>
            </a:r>
          </a:p>
          <a:p>
            <a:endParaRPr lang="en-US" dirty="0" smtClean="0"/>
          </a:p>
          <a:p>
            <a:r>
              <a:rPr lang="en-US" dirty="0" smtClean="0"/>
              <a:t>Wet and Total deposition of Cs-137 by the end of simulation period</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70</a:t>
            </a:fld>
            <a:endParaRPr lang="ru-RU"/>
          </a:p>
        </p:txBody>
      </p:sp>
      <p:pic>
        <p:nvPicPr>
          <p:cNvPr id="5" name="Рисунок 4"/>
          <p:cNvPicPr>
            <a:picLocks noChangeAspect="1"/>
          </p:cNvPicPr>
          <p:nvPr/>
        </p:nvPicPr>
        <p:blipFill>
          <a:blip r:embed="rId2"/>
          <a:stretch>
            <a:fillRect/>
          </a:stretch>
        </p:blipFill>
        <p:spPr>
          <a:xfrm>
            <a:off x="6200775" y="130307"/>
            <a:ext cx="4705349" cy="6537035"/>
          </a:xfrm>
          <a:prstGeom prst="rect">
            <a:avLst/>
          </a:prstGeom>
        </p:spPr>
      </p:pic>
    </p:spTree>
    <p:extLst>
      <p:ext uri="{BB962C8B-B14F-4D97-AF65-F5344CB8AC3E}">
        <p14:creationId xmlns:p14="http://schemas.microsoft.com/office/powerpoint/2010/main" val="16090165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572"/>
            <a:ext cx="10515600" cy="1325563"/>
          </a:xfrm>
        </p:spPr>
        <p:txBody>
          <a:bodyPr/>
          <a:lstStyle/>
          <a:p>
            <a:r>
              <a:rPr lang="en-US" dirty="0" smtClean="0"/>
              <a:t>Conclusions from the study</a:t>
            </a:r>
            <a:endParaRPr lang="ru-RU" dirty="0"/>
          </a:p>
        </p:txBody>
      </p:sp>
      <p:sp>
        <p:nvSpPr>
          <p:cNvPr id="3" name="Объект 2"/>
          <p:cNvSpPr>
            <a:spLocks noGrp="1"/>
          </p:cNvSpPr>
          <p:nvPr>
            <p:ph idx="1"/>
          </p:nvPr>
        </p:nvSpPr>
        <p:spPr>
          <a:xfrm>
            <a:off x="838200" y="1186543"/>
            <a:ext cx="10515600" cy="5610497"/>
          </a:xfrm>
        </p:spPr>
        <p:txBody>
          <a:bodyPr>
            <a:normAutofit fontScale="77500" lnSpcReduction="20000"/>
          </a:bodyPr>
          <a:lstStyle/>
          <a:p>
            <a:r>
              <a:rPr lang="en-US" dirty="0" smtClean="0"/>
              <a:t>For </a:t>
            </a:r>
            <a:r>
              <a:rPr lang="en-US" dirty="0"/>
              <a:t>the first time, the statistical properties of deposition on sea surface in the Northwestern Pacific following potential accidental </a:t>
            </a:r>
            <a:r>
              <a:rPr lang="en-US" dirty="0" smtClean="0"/>
              <a:t>releases from Kori, </a:t>
            </a:r>
            <a:r>
              <a:rPr lang="en-US" dirty="0" err="1" smtClean="0"/>
              <a:t>Haiyang</a:t>
            </a:r>
            <a:r>
              <a:rPr lang="en-US" dirty="0" smtClean="0"/>
              <a:t>, </a:t>
            </a:r>
            <a:r>
              <a:rPr lang="en-US" dirty="0" err="1" smtClean="0"/>
              <a:t>Hanbit</a:t>
            </a:r>
            <a:r>
              <a:rPr lang="en-US" dirty="0" smtClean="0"/>
              <a:t> and </a:t>
            </a:r>
            <a:r>
              <a:rPr lang="en-US" dirty="0" err="1" smtClean="0"/>
              <a:t>Fuqing</a:t>
            </a:r>
            <a:r>
              <a:rPr lang="en-US" dirty="0" smtClean="0"/>
              <a:t> NPPs </a:t>
            </a:r>
            <a:r>
              <a:rPr lang="en-US" dirty="0"/>
              <a:t>were studied and classified </a:t>
            </a:r>
            <a:endParaRPr lang="en-US" dirty="0" smtClean="0"/>
          </a:p>
          <a:p>
            <a:r>
              <a:rPr lang="en-US" dirty="0" smtClean="0"/>
              <a:t>The deposition scenarios broadly are subdivided on wet-deposition dominated (mostly in summer) and dry deposition </a:t>
            </a:r>
            <a:r>
              <a:rPr lang="en-US" dirty="0" smtClean="0"/>
              <a:t>dominated, </a:t>
            </a:r>
            <a:r>
              <a:rPr lang="en-US" dirty="0" smtClean="0"/>
              <a:t>depending  on synoptic pattern. Both kinds of scenarios could lead to heavy contamination of the sea</a:t>
            </a:r>
            <a:r>
              <a:rPr lang="en-US" dirty="0" smtClean="0"/>
              <a:t>.</a:t>
            </a:r>
          </a:p>
          <a:p>
            <a:r>
              <a:rPr lang="en-US" dirty="0" smtClean="0"/>
              <a:t> YS is more prone to worst case dry deposition scenarios after accidents at Kori, </a:t>
            </a:r>
            <a:r>
              <a:rPr lang="en-US" dirty="0" err="1" smtClean="0"/>
              <a:t>Hanbit</a:t>
            </a:r>
            <a:r>
              <a:rPr lang="en-US" dirty="0" smtClean="0"/>
              <a:t>, </a:t>
            </a:r>
            <a:r>
              <a:rPr lang="en-US" dirty="0" err="1" smtClean="0"/>
              <a:t>Haiyang</a:t>
            </a:r>
            <a:r>
              <a:rPr lang="en-US" dirty="0" smtClean="0"/>
              <a:t> NPPs.</a:t>
            </a:r>
          </a:p>
          <a:p>
            <a:r>
              <a:rPr lang="en-US" dirty="0" smtClean="0"/>
              <a:t>All worst </a:t>
            </a:r>
            <a:r>
              <a:rPr lang="en-US" dirty="0" smtClean="0"/>
              <a:t> case from </a:t>
            </a:r>
            <a:r>
              <a:rPr lang="en-US" dirty="0" err="1" smtClean="0"/>
              <a:t>Fuqing</a:t>
            </a:r>
            <a:r>
              <a:rPr lang="en-US" dirty="0" smtClean="0"/>
              <a:t> NPP happen during summer monsoon and are wet deposition dominated</a:t>
            </a:r>
            <a:endParaRPr lang="en-US" dirty="0" smtClean="0"/>
          </a:p>
          <a:p>
            <a:r>
              <a:rPr lang="en-US" dirty="0" smtClean="0"/>
              <a:t>For accidents at each of the considered NPPs the worst case scenarios lead to deposition from about 20% to about 70% of the emitted inventory on the area of one YS/ES/ECS</a:t>
            </a:r>
          </a:p>
          <a:p>
            <a:r>
              <a:rPr lang="en-US" dirty="0" smtClean="0"/>
              <a:t>Probability distributions for each of the accident were built that allow to assess conditional probability of the respective scenario and thus to be used in risk assessment</a:t>
            </a:r>
            <a:endParaRPr lang="en-US" dirty="0"/>
          </a:p>
          <a:p>
            <a:r>
              <a:rPr lang="en-US" dirty="0" smtClean="0"/>
              <a:t>Assessment </a:t>
            </a:r>
            <a:r>
              <a:rPr lang="en-US" dirty="0"/>
              <a:t>of the radiological risks caused by the deposition of radioactive materials on the ocean surface following accidental releases requires a combination of the results of the atmospheric transport model with the ocean model, marine radioactivity transport model, and dynamical food-chain and dose model. </a:t>
            </a:r>
            <a:endParaRPr lang="ru-RU" dirty="0"/>
          </a:p>
        </p:txBody>
      </p:sp>
      <p:sp>
        <p:nvSpPr>
          <p:cNvPr id="4" name="Номер слайда 3"/>
          <p:cNvSpPr>
            <a:spLocks noGrp="1"/>
          </p:cNvSpPr>
          <p:nvPr>
            <p:ph type="sldNum" sz="quarter" idx="12"/>
          </p:nvPr>
        </p:nvSpPr>
        <p:spPr/>
        <p:txBody>
          <a:bodyPr/>
          <a:lstStyle/>
          <a:p>
            <a:fld id="{953A9116-0FA2-4DBF-AA41-0C4638D3F7CD}" type="slidenum">
              <a:rPr lang="ru-RU" smtClean="0"/>
              <a:t>71</a:t>
            </a:fld>
            <a:endParaRPr lang="ru-RU"/>
          </a:p>
        </p:txBody>
      </p:sp>
    </p:spTree>
    <p:extLst>
      <p:ext uri="{BB962C8B-B14F-4D97-AF65-F5344CB8AC3E}">
        <p14:creationId xmlns:p14="http://schemas.microsoft.com/office/powerpoint/2010/main" val="820391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dirty="0">
                <a:latin typeface="+mn-lt"/>
                <a:ea typeface="+mn-ea"/>
                <a:cs typeface="+mn-cs"/>
              </a:rPr>
              <a:t>IV. Use of FLEXPART for inverse source term estimation problems </a:t>
            </a:r>
            <a:endParaRPr lang="ru-RU" sz="3600" dirty="0">
              <a:latin typeface="+mn-lt"/>
              <a:ea typeface="+mn-ea"/>
              <a:cs typeface="+mn-cs"/>
            </a:endParaRPr>
          </a:p>
        </p:txBody>
      </p:sp>
      <p:sp>
        <p:nvSpPr>
          <p:cNvPr id="4" name="Номер слайда 3"/>
          <p:cNvSpPr>
            <a:spLocks noGrp="1"/>
          </p:cNvSpPr>
          <p:nvPr>
            <p:ph type="sldNum" sz="quarter" idx="12"/>
          </p:nvPr>
        </p:nvSpPr>
        <p:spPr/>
        <p:txBody>
          <a:bodyPr/>
          <a:lstStyle/>
          <a:p>
            <a:fld id="{953A9116-0FA2-4DBF-AA41-0C4638D3F7CD}" type="slidenum">
              <a:rPr lang="ru-RU" smtClean="0"/>
              <a:t>72</a:t>
            </a:fld>
            <a:endParaRPr lang="ru-RU"/>
          </a:p>
        </p:txBody>
      </p:sp>
      <p:sp>
        <p:nvSpPr>
          <p:cNvPr id="5" name="TextBox 4"/>
          <p:cNvSpPr txBox="1"/>
          <p:nvPr/>
        </p:nvSpPr>
        <p:spPr>
          <a:xfrm>
            <a:off x="1461739" y="2713945"/>
            <a:ext cx="9595093" cy="1015663"/>
          </a:xfrm>
          <a:prstGeom prst="rect">
            <a:avLst/>
          </a:prstGeom>
          <a:noFill/>
        </p:spPr>
        <p:txBody>
          <a:bodyPr wrap="square" rtlCol="0">
            <a:spAutoFit/>
          </a:bodyPr>
          <a:lstStyle/>
          <a:p>
            <a:r>
              <a:rPr lang="en-US" sz="3000" dirty="0" smtClean="0"/>
              <a:t>IV.1. Source </a:t>
            </a:r>
            <a:r>
              <a:rPr lang="en-US" sz="3000" dirty="0"/>
              <a:t>term estimation applied for wildfires and dust storm in Chernobyl Exclusion Zone using ensemble method</a:t>
            </a:r>
            <a:endParaRPr lang="ru-RU" sz="3000" dirty="0"/>
          </a:p>
        </p:txBody>
      </p:sp>
    </p:spTree>
    <p:extLst>
      <p:ext uri="{BB962C8B-B14F-4D97-AF65-F5344CB8AC3E}">
        <p14:creationId xmlns:p14="http://schemas.microsoft.com/office/powerpoint/2010/main" val="29298169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685764" y="64622"/>
            <a:ext cx="8820472" cy="4525963"/>
          </a:xfrm>
        </p:spPr>
        <p:txBody>
          <a:bodyPr>
            <a:noAutofit/>
          </a:bodyPr>
          <a:lstStyle/>
          <a:p>
            <a:pPr marL="0" indent="0">
              <a:buNone/>
            </a:pPr>
            <a:r>
              <a:rPr lang="en-US" sz="2200" b="1" dirty="0">
                <a:solidFill>
                  <a:schemeClr val="tx2"/>
                </a:solidFill>
              </a:rPr>
              <a:t>The most powerful in history wildfires in Chernobyl Exclusion Zone </a:t>
            </a:r>
            <a:r>
              <a:rPr lang="en-US" sz="2200" dirty="0"/>
              <a:t>(</a:t>
            </a:r>
            <a:r>
              <a:rPr lang="en-US" sz="2200" dirty="0" err="1"/>
              <a:t>ChEZ</a:t>
            </a:r>
            <a:r>
              <a:rPr lang="en-US" sz="2200" dirty="0"/>
              <a:t>)</a:t>
            </a:r>
          </a:p>
          <a:p>
            <a:pPr marL="0" indent="0" algn="ctr">
              <a:buNone/>
            </a:pPr>
            <a:r>
              <a:rPr lang="en-US" sz="2200" dirty="0"/>
              <a:t> 3-20 April, 2020, covered 30,000 ha in </a:t>
            </a:r>
            <a:r>
              <a:rPr lang="en-US" sz="2200" dirty="0" err="1"/>
              <a:t>ChEZ</a:t>
            </a:r>
            <a:r>
              <a:rPr lang="en-US" sz="2200" dirty="0"/>
              <a:t> , including the most contaminated parts of </a:t>
            </a:r>
            <a:r>
              <a:rPr lang="en-US" sz="2200" dirty="0" err="1"/>
              <a:t>ChEZ</a:t>
            </a:r>
            <a:r>
              <a:rPr lang="en-US" sz="2200" dirty="0"/>
              <a:t> like “Red Forest”</a:t>
            </a:r>
          </a:p>
          <a:p>
            <a:pPr marL="0" indent="0">
              <a:buNone/>
            </a:pPr>
            <a:endParaRPr lang="en-US" sz="2200" dirty="0"/>
          </a:p>
        </p:txBody>
      </p:sp>
      <p:sp>
        <p:nvSpPr>
          <p:cNvPr id="6" name="Slide Number Placeholder 5"/>
          <p:cNvSpPr>
            <a:spLocks noGrp="1"/>
          </p:cNvSpPr>
          <p:nvPr>
            <p:ph type="sldNum" sz="quarter" idx="12"/>
          </p:nvPr>
        </p:nvSpPr>
        <p:spPr/>
        <p:txBody>
          <a:bodyPr/>
          <a:lstStyle/>
          <a:p>
            <a:fld id="{9D6BE3D9-D078-417B-9E8A-9A149A3E8959}" type="slidenum">
              <a:rPr lang="ru-RU" smtClean="0">
                <a:solidFill>
                  <a:prstClr val="black">
                    <a:tint val="75000"/>
                  </a:prstClr>
                </a:solidFill>
              </a:rPr>
              <a:pPr/>
              <a:t>73</a:t>
            </a:fld>
            <a:endParaRPr lang="ru-RU" dirty="0">
              <a:solidFill>
                <a:prstClr val="black">
                  <a:tint val="75000"/>
                </a:prstClr>
              </a:solidFill>
            </a:endParaRPr>
          </a:p>
        </p:txBody>
      </p:sp>
      <p:pic>
        <p:nvPicPr>
          <p:cNvPr id="7" name="Рисунок 2"/>
          <p:cNvPicPr/>
          <p:nvPr/>
        </p:nvPicPr>
        <p:blipFill>
          <a:blip r:embed="rId2" cstate="print">
            <a:extLst>
              <a:ext uri="{28A0092B-C50C-407E-A947-70E740481C1C}">
                <a14:useLocalDpi xmlns:a14="http://schemas.microsoft.com/office/drawing/2010/main" val="0"/>
              </a:ext>
            </a:extLst>
          </a:blip>
          <a:stretch>
            <a:fillRect/>
          </a:stretch>
        </p:blipFill>
        <p:spPr>
          <a:xfrm>
            <a:off x="1883024" y="1328908"/>
            <a:ext cx="8623212" cy="5027443"/>
          </a:xfrm>
          <a:prstGeom prst="rect">
            <a:avLst/>
          </a:prstGeom>
        </p:spPr>
      </p:pic>
    </p:spTree>
    <p:extLst>
      <p:ext uri="{BB962C8B-B14F-4D97-AF65-F5344CB8AC3E}">
        <p14:creationId xmlns:p14="http://schemas.microsoft.com/office/powerpoint/2010/main" val="208931912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30300" y="5655469"/>
            <a:ext cx="9944100" cy="1401764"/>
          </a:xfrm>
        </p:spPr>
        <p:txBody>
          <a:bodyPr>
            <a:normAutofit fontScale="77500" lnSpcReduction="20000"/>
          </a:bodyPr>
          <a:lstStyle/>
          <a:p>
            <a:pPr marL="0" indent="0">
              <a:buNone/>
            </a:pPr>
            <a:r>
              <a:rPr lang="en-US" dirty="0"/>
              <a:t>Heights of the bottom, </a:t>
            </a:r>
            <a:r>
              <a:rPr lang="en-US" dirty="0" smtClean="0"/>
              <a:t> </a:t>
            </a:r>
            <a:r>
              <a:rPr lang="en-US" dirty="0"/>
              <a:t>(black circles), and upper </a:t>
            </a:r>
            <a:r>
              <a:rPr lang="en-US" dirty="0" smtClean="0"/>
              <a:t>(</a:t>
            </a:r>
            <a:r>
              <a:rPr lang="en-US" dirty="0"/>
              <a:t>rhombus), boundaries of convective plumes for each of the wildfire sources considered in the study and derived from </a:t>
            </a:r>
            <a:r>
              <a:rPr lang="en-US" dirty="0" smtClean="0"/>
              <a:t>Global Fire Assimilation System</a:t>
            </a:r>
            <a:endParaRPr lang="ru-RU" dirty="0"/>
          </a:p>
        </p:txBody>
      </p:sp>
      <p:sp>
        <p:nvSpPr>
          <p:cNvPr id="5" name="Номер слайда 4"/>
          <p:cNvSpPr>
            <a:spLocks noGrp="1"/>
          </p:cNvSpPr>
          <p:nvPr>
            <p:ph type="sldNum" sz="quarter" idx="12"/>
          </p:nvPr>
        </p:nvSpPr>
        <p:spPr/>
        <p:txBody>
          <a:bodyPr/>
          <a:lstStyle/>
          <a:p>
            <a:fld id="{9D6BE3D9-D078-417B-9E8A-9A149A3E8959}" type="slidenum">
              <a:rPr lang="ru-RU" smtClean="0">
                <a:solidFill>
                  <a:prstClr val="black">
                    <a:tint val="75000"/>
                  </a:prstClr>
                </a:solidFill>
              </a:rPr>
              <a:pPr/>
              <a:t>74</a:t>
            </a:fld>
            <a:endParaRPr lang="ru-RU">
              <a:solidFill>
                <a:prstClr val="black">
                  <a:tint val="75000"/>
                </a:prstClr>
              </a:solidFill>
            </a:endParaRPr>
          </a:p>
        </p:txBody>
      </p:sp>
      <p:pic>
        <p:nvPicPr>
          <p:cNvPr id="6" name="Рисунок 5"/>
          <p:cNvPicPr>
            <a:picLocks noChangeAspect="1"/>
          </p:cNvPicPr>
          <p:nvPr/>
        </p:nvPicPr>
        <p:blipFill>
          <a:blip r:embed="rId2"/>
          <a:stretch>
            <a:fillRect/>
          </a:stretch>
        </p:blipFill>
        <p:spPr>
          <a:xfrm>
            <a:off x="1130300" y="708946"/>
            <a:ext cx="8978900" cy="4747290"/>
          </a:xfrm>
          <a:prstGeom prst="rect">
            <a:avLst/>
          </a:prstGeom>
        </p:spPr>
      </p:pic>
    </p:spTree>
    <p:extLst>
      <p:ext uri="{BB962C8B-B14F-4D97-AF65-F5344CB8AC3E}">
        <p14:creationId xmlns:p14="http://schemas.microsoft.com/office/powerpoint/2010/main" val="19513618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6BE3D9-D078-417B-9E8A-9A149A3E8959}" type="slidenum">
              <a:rPr lang="ru-RU" smtClean="0">
                <a:solidFill>
                  <a:prstClr val="black">
                    <a:tint val="75000"/>
                  </a:prstClr>
                </a:solidFill>
              </a:rPr>
              <a:pPr/>
              <a:t>75</a:t>
            </a:fld>
            <a:endParaRPr lang="ru-RU">
              <a:solidFill>
                <a:prstClr val="black">
                  <a:tint val="75000"/>
                </a:prstClr>
              </a:solidFill>
            </a:endParaRPr>
          </a:p>
        </p:txBody>
      </p:sp>
      <p:sp>
        <p:nvSpPr>
          <p:cNvPr id="6" name="Прямоугольник 4"/>
          <p:cNvSpPr/>
          <p:nvPr/>
        </p:nvSpPr>
        <p:spPr>
          <a:xfrm>
            <a:off x="7680176" y="4352726"/>
            <a:ext cx="2987824" cy="1685077"/>
          </a:xfrm>
          <a:prstGeom prst="rect">
            <a:avLst/>
          </a:prstGeom>
        </p:spPr>
        <p:txBody>
          <a:bodyPr wrap="square">
            <a:spAutoFit/>
          </a:bodyPr>
          <a:lstStyle/>
          <a:p>
            <a:pPr>
              <a:lnSpc>
                <a:spcPct val="115000"/>
              </a:lnSpc>
            </a:pPr>
            <a:r>
              <a:rPr lang="en-US" dirty="0">
                <a:solidFill>
                  <a:prstClr val="black"/>
                </a:solidFill>
              </a:rPr>
              <a:t>The dust storm on 16 April 2020</a:t>
            </a:r>
            <a:r>
              <a:rPr lang="uk-UA" dirty="0">
                <a:solidFill>
                  <a:prstClr val="black"/>
                </a:solidFill>
              </a:rPr>
              <a:t> </a:t>
            </a:r>
            <a:endParaRPr lang="en-US" dirty="0">
              <a:solidFill>
                <a:prstClr val="black"/>
              </a:solidFill>
            </a:endParaRPr>
          </a:p>
          <a:p>
            <a:pPr>
              <a:lnSpc>
                <a:spcPct val="115000"/>
              </a:lnSpc>
            </a:pPr>
            <a:r>
              <a:rPr lang="en-US" dirty="0">
                <a:solidFill>
                  <a:prstClr val="black"/>
                </a:solidFill>
                <a:ea typeface="Calibri"/>
                <a:cs typeface="Times New Roman"/>
              </a:rPr>
              <a:t>Image source: https://www.pravda.com.ua/news/2020/04/17/7248378/</a:t>
            </a:r>
            <a:endParaRPr lang="ru-RU" dirty="0">
              <a:solidFill>
                <a:prstClr val="black"/>
              </a:solidFill>
              <a:ea typeface="Calibri"/>
              <a:cs typeface="Times New Roman"/>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843" y="2645312"/>
            <a:ext cx="5432306" cy="3348989"/>
          </a:xfrm>
          <a:prstGeom prst="rect">
            <a:avLst/>
          </a:prstGeom>
        </p:spPr>
      </p:pic>
      <p:sp>
        <p:nvSpPr>
          <p:cNvPr id="8" name="Rectangle 7"/>
          <p:cNvSpPr/>
          <p:nvPr/>
        </p:nvSpPr>
        <p:spPr>
          <a:xfrm>
            <a:off x="2351584" y="498157"/>
            <a:ext cx="7128792" cy="1785104"/>
          </a:xfrm>
          <a:prstGeom prst="rect">
            <a:avLst/>
          </a:prstGeom>
        </p:spPr>
        <p:txBody>
          <a:bodyPr wrap="square">
            <a:spAutoFit/>
          </a:bodyPr>
          <a:lstStyle/>
          <a:p>
            <a:r>
              <a:rPr lang="en-US" sz="2200" dirty="0">
                <a:solidFill>
                  <a:prstClr val="black"/>
                </a:solidFill>
              </a:rPr>
              <a:t>On 16-17 April wildfires were accompanied by </a:t>
            </a:r>
            <a:r>
              <a:rPr lang="en-US" sz="2200" b="1" dirty="0">
                <a:solidFill>
                  <a:srgbClr val="1F497D"/>
                </a:solidFill>
              </a:rPr>
              <a:t>dust storm that covered Northern Ukraine </a:t>
            </a:r>
          </a:p>
          <a:p>
            <a:endParaRPr lang="en-US" sz="2200" b="1" dirty="0">
              <a:solidFill>
                <a:srgbClr val="1F497D"/>
              </a:solidFill>
            </a:endParaRPr>
          </a:p>
          <a:p>
            <a:r>
              <a:rPr lang="en-US" sz="2200" b="1" dirty="0">
                <a:solidFill>
                  <a:srgbClr val="C0504D"/>
                </a:solidFill>
              </a:rPr>
              <a:t>- the first dust storm in this region in a few last decades according to State Emergency Service of Ukraine</a:t>
            </a:r>
            <a:endParaRPr lang="ru-RU" sz="2200" b="1" dirty="0">
              <a:solidFill>
                <a:srgbClr val="C0504D"/>
              </a:solidFill>
            </a:endParaRPr>
          </a:p>
        </p:txBody>
      </p:sp>
    </p:spTree>
    <p:extLst>
      <p:ext uri="{BB962C8B-B14F-4D97-AF65-F5344CB8AC3E}">
        <p14:creationId xmlns:p14="http://schemas.microsoft.com/office/powerpoint/2010/main" val="21598555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7"/>
            <a:ext cx="3207657" cy="3150733"/>
          </a:xfrm>
        </p:spPr>
        <p:txBody>
          <a:bodyPr>
            <a:normAutofit/>
          </a:bodyPr>
          <a:lstStyle/>
          <a:p>
            <a:r>
              <a:rPr lang="en-US" dirty="0" smtClean="0"/>
              <a:t>Stations that detected Cs-137 from wildfires</a:t>
            </a:r>
            <a:endParaRPr lang="ru-RU" dirty="0"/>
          </a:p>
        </p:txBody>
      </p:sp>
      <p:sp>
        <p:nvSpPr>
          <p:cNvPr id="5" name="Номер слайда 4"/>
          <p:cNvSpPr>
            <a:spLocks noGrp="1"/>
          </p:cNvSpPr>
          <p:nvPr>
            <p:ph type="sldNum" sz="quarter" idx="12"/>
          </p:nvPr>
        </p:nvSpPr>
        <p:spPr>
          <a:xfrm>
            <a:off x="9347200" y="6492875"/>
            <a:ext cx="2844800" cy="365125"/>
          </a:xfrm>
        </p:spPr>
        <p:txBody>
          <a:bodyPr/>
          <a:lstStyle/>
          <a:p>
            <a:fld id="{9D6BE3D9-D078-417B-9E8A-9A149A3E8959}" type="slidenum">
              <a:rPr lang="ru-RU" smtClean="0">
                <a:solidFill>
                  <a:prstClr val="black">
                    <a:tint val="75000"/>
                  </a:prstClr>
                </a:solidFill>
              </a:rPr>
              <a:pPr/>
              <a:t>76</a:t>
            </a:fld>
            <a:endParaRPr lang="ru-RU" dirty="0">
              <a:solidFill>
                <a:prstClr val="black">
                  <a:tint val="75000"/>
                </a:prstClr>
              </a:solidFill>
            </a:endParaRPr>
          </a:p>
        </p:txBody>
      </p:sp>
      <p:pic>
        <p:nvPicPr>
          <p:cNvPr id="6" name="Рисунок 5"/>
          <p:cNvPicPr>
            <a:picLocks noChangeAspect="1"/>
          </p:cNvPicPr>
          <p:nvPr/>
        </p:nvPicPr>
        <p:blipFill>
          <a:blip r:embed="rId3"/>
          <a:stretch>
            <a:fillRect/>
          </a:stretch>
        </p:blipFill>
        <p:spPr>
          <a:xfrm>
            <a:off x="4005942" y="136615"/>
            <a:ext cx="8186058" cy="6721386"/>
          </a:xfrm>
          <a:prstGeom prst="rect">
            <a:avLst/>
          </a:prstGeom>
        </p:spPr>
      </p:pic>
      <p:sp>
        <p:nvSpPr>
          <p:cNvPr id="3" name="Равнобедренный треугольник 2"/>
          <p:cNvSpPr/>
          <p:nvPr/>
        </p:nvSpPr>
        <p:spPr>
          <a:xfrm>
            <a:off x="10243457" y="3668487"/>
            <a:ext cx="185057" cy="16328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769847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0"/>
            <a:ext cx="9144000" cy="1143000"/>
          </a:xfrm>
        </p:spPr>
        <p:txBody>
          <a:bodyPr>
            <a:normAutofit/>
          </a:bodyPr>
          <a:lstStyle/>
          <a:p>
            <a:r>
              <a:rPr lang="en-US" sz="3000" dirty="0">
                <a:solidFill>
                  <a:schemeClr val="tx2"/>
                </a:solidFill>
              </a:rPr>
              <a:t>Different estimates of daily releases of Cs-137 from </a:t>
            </a:r>
            <a:r>
              <a:rPr lang="en-US" sz="3000" dirty="0" err="1">
                <a:solidFill>
                  <a:schemeClr val="tx2"/>
                </a:solidFill>
              </a:rPr>
              <a:t>ChEZ</a:t>
            </a:r>
            <a:endParaRPr lang="ru-RU" sz="3000" dirty="0">
              <a:solidFill>
                <a:schemeClr val="tx2"/>
              </a:solidFill>
            </a:endParaRPr>
          </a:p>
        </p:txBody>
      </p:sp>
      <p:sp>
        <p:nvSpPr>
          <p:cNvPr id="5" name="Slide Number Placeholder 4"/>
          <p:cNvSpPr>
            <a:spLocks noGrp="1"/>
          </p:cNvSpPr>
          <p:nvPr>
            <p:ph type="sldNum" sz="quarter" idx="12"/>
          </p:nvPr>
        </p:nvSpPr>
        <p:spPr/>
        <p:txBody>
          <a:bodyPr/>
          <a:lstStyle/>
          <a:p>
            <a:fld id="{9D6BE3D9-D078-417B-9E8A-9A149A3E8959}" type="slidenum">
              <a:rPr lang="ru-RU" smtClean="0">
                <a:solidFill>
                  <a:prstClr val="black">
                    <a:tint val="75000"/>
                  </a:prstClr>
                </a:solidFill>
              </a:rPr>
              <a:pPr/>
              <a:t>77</a:t>
            </a:fld>
            <a:endParaRPr lang="ru-RU">
              <a:solidFill>
                <a:prstClr val="black">
                  <a:tint val="75000"/>
                </a:prstClr>
              </a:solidFill>
            </a:endParaRPr>
          </a:p>
        </p:txBody>
      </p:sp>
      <p:graphicFrame>
        <p:nvGraphicFramePr>
          <p:cNvPr id="6" name="Диаграмма 1"/>
          <p:cNvGraphicFramePr>
            <a:graphicFrameLocks/>
          </p:cNvGraphicFramePr>
          <p:nvPr>
            <p:extLst/>
          </p:nvPr>
        </p:nvGraphicFramePr>
        <p:xfrm>
          <a:off x="2073896" y="1268760"/>
          <a:ext cx="8136904" cy="431561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1550028" y="5571520"/>
            <a:ext cx="4561442" cy="646331"/>
          </a:xfrm>
          <a:prstGeom prst="rect">
            <a:avLst/>
          </a:prstGeom>
          <a:noFill/>
        </p:spPr>
        <p:txBody>
          <a:bodyPr wrap="none" rtlCol="0">
            <a:spAutoFit/>
          </a:bodyPr>
          <a:lstStyle/>
          <a:p>
            <a:r>
              <a:rPr lang="en-US" dirty="0">
                <a:solidFill>
                  <a:prstClr val="black"/>
                </a:solidFill>
              </a:rPr>
              <a:t>‘</a:t>
            </a:r>
            <a:r>
              <a:rPr lang="en-US" dirty="0" err="1">
                <a:solidFill>
                  <a:prstClr val="black"/>
                </a:solidFill>
              </a:rPr>
              <a:t>Evangeliou</a:t>
            </a:r>
            <a:r>
              <a:rPr lang="en-US" dirty="0">
                <a:solidFill>
                  <a:prstClr val="black"/>
                </a:solidFill>
              </a:rPr>
              <a:t>’ – </a:t>
            </a:r>
            <a:r>
              <a:rPr lang="en-US" dirty="0" err="1">
                <a:solidFill>
                  <a:prstClr val="black"/>
                </a:solidFill>
              </a:rPr>
              <a:t>Evangeliou</a:t>
            </a:r>
            <a:r>
              <a:rPr lang="en-US" dirty="0">
                <a:solidFill>
                  <a:prstClr val="black"/>
                </a:solidFill>
              </a:rPr>
              <a:t> et al. (2020) Sci. Rep.</a:t>
            </a:r>
          </a:p>
          <a:p>
            <a:r>
              <a:rPr lang="en-US" dirty="0">
                <a:solidFill>
                  <a:prstClr val="black"/>
                </a:solidFill>
              </a:rPr>
              <a:t>‘</a:t>
            </a:r>
            <a:r>
              <a:rPr lang="en-US" dirty="0" err="1">
                <a:solidFill>
                  <a:prstClr val="black"/>
                </a:solidFill>
              </a:rPr>
              <a:t>Talerko</a:t>
            </a:r>
            <a:r>
              <a:rPr lang="en-US" dirty="0">
                <a:solidFill>
                  <a:prstClr val="black"/>
                </a:solidFill>
              </a:rPr>
              <a:t>’ – </a:t>
            </a:r>
            <a:r>
              <a:rPr lang="en-US" dirty="0" err="1">
                <a:solidFill>
                  <a:prstClr val="black"/>
                </a:solidFill>
              </a:rPr>
              <a:t>Talerko</a:t>
            </a:r>
            <a:r>
              <a:rPr lang="en-US" dirty="0">
                <a:solidFill>
                  <a:prstClr val="black"/>
                </a:solidFill>
              </a:rPr>
              <a:t> et al. (2021) Atm. Pol. Res.</a:t>
            </a:r>
          </a:p>
        </p:txBody>
      </p:sp>
      <p:sp>
        <p:nvSpPr>
          <p:cNvPr id="7" name="TextBox 6"/>
          <p:cNvSpPr txBox="1"/>
          <p:nvPr/>
        </p:nvSpPr>
        <p:spPr>
          <a:xfrm>
            <a:off x="6121080" y="5571520"/>
            <a:ext cx="4556530" cy="646331"/>
          </a:xfrm>
          <a:prstGeom prst="rect">
            <a:avLst/>
          </a:prstGeom>
          <a:noFill/>
        </p:spPr>
        <p:txBody>
          <a:bodyPr wrap="square" rtlCol="0">
            <a:spAutoFit/>
          </a:bodyPr>
          <a:lstStyle/>
          <a:p>
            <a:r>
              <a:rPr lang="en-US" dirty="0">
                <a:solidFill>
                  <a:prstClr val="black"/>
                </a:solidFill>
              </a:rPr>
              <a:t> ‘Masson’ – Masson et al. (2021) </a:t>
            </a:r>
            <a:r>
              <a:rPr lang="en-US" dirty="0" err="1">
                <a:solidFill>
                  <a:prstClr val="black"/>
                </a:solidFill>
              </a:rPr>
              <a:t>Env</a:t>
            </a:r>
            <a:r>
              <a:rPr lang="en-US" dirty="0">
                <a:solidFill>
                  <a:prstClr val="black"/>
                </a:solidFill>
              </a:rPr>
              <a:t>. Sci. Tech.</a:t>
            </a:r>
          </a:p>
          <a:p>
            <a:r>
              <a:rPr lang="en-US" dirty="0">
                <a:solidFill>
                  <a:prstClr val="black"/>
                </a:solidFill>
              </a:rPr>
              <a:t>‘FRP’ – from satellite data in this work</a:t>
            </a:r>
          </a:p>
        </p:txBody>
      </p:sp>
    </p:spTree>
    <p:extLst>
      <p:ext uri="{BB962C8B-B14F-4D97-AF65-F5344CB8AC3E}">
        <p14:creationId xmlns:p14="http://schemas.microsoft.com/office/powerpoint/2010/main" val="12811281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5988" y="1456226"/>
            <a:ext cx="8229600" cy="4525963"/>
          </a:xfrm>
        </p:spPr>
        <p:txBody>
          <a:bodyPr>
            <a:normAutofit lnSpcReduction="10000"/>
          </a:bodyPr>
          <a:lstStyle/>
          <a:p>
            <a:r>
              <a:rPr lang="en-US" dirty="0" smtClean="0"/>
              <a:t>Different approaches (satellite data, inverse problems)</a:t>
            </a:r>
          </a:p>
          <a:p>
            <a:r>
              <a:rPr lang="en-US" dirty="0"/>
              <a:t>Sensitivity to model parameters used:</a:t>
            </a:r>
          </a:p>
          <a:p>
            <a:pPr lvl="1"/>
            <a:r>
              <a:rPr lang="en-US" dirty="0"/>
              <a:t>Background concentrations</a:t>
            </a:r>
          </a:p>
          <a:p>
            <a:pPr lvl="1"/>
            <a:r>
              <a:rPr lang="en-US" dirty="0"/>
              <a:t> size distribution of particles</a:t>
            </a:r>
          </a:p>
          <a:p>
            <a:pPr lvl="1"/>
            <a:r>
              <a:rPr lang="en-US" dirty="0"/>
              <a:t>Height distribution of releases</a:t>
            </a:r>
          </a:p>
          <a:p>
            <a:pPr lvl="1"/>
            <a:r>
              <a:rPr lang="en-US" dirty="0"/>
              <a:t>Meteorological data</a:t>
            </a:r>
          </a:p>
          <a:p>
            <a:r>
              <a:rPr lang="en-US" dirty="0" smtClean="0"/>
              <a:t>Lack of data to the East of </a:t>
            </a:r>
            <a:r>
              <a:rPr lang="en-US" dirty="0" err="1" smtClean="0"/>
              <a:t>ChEZ</a:t>
            </a:r>
            <a:r>
              <a:rPr lang="en-US" dirty="0" smtClean="0"/>
              <a:t> where plume was dominantly transported</a:t>
            </a:r>
          </a:p>
          <a:p>
            <a:pPr lvl="1"/>
            <a:endParaRPr lang="en-US" dirty="0" smtClean="0"/>
          </a:p>
        </p:txBody>
      </p:sp>
      <p:sp>
        <p:nvSpPr>
          <p:cNvPr id="5" name="Slide Number Placeholder 4"/>
          <p:cNvSpPr>
            <a:spLocks noGrp="1"/>
          </p:cNvSpPr>
          <p:nvPr>
            <p:ph type="sldNum" sz="quarter" idx="12"/>
          </p:nvPr>
        </p:nvSpPr>
        <p:spPr/>
        <p:txBody>
          <a:bodyPr/>
          <a:lstStyle/>
          <a:p>
            <a:fld id="{9D6BE3D9-D078-417B-9E8A-9A149A3E8959}" type="slidenum">
              <a:rPr lang="ru-RU" smtClean="0">
                <a:solidFill>
                  <a:prstClr val="black">
                    <a:tint val="75000"/>
                  </a:prstClr>
                </a:solidFill>
              </a:rPr>
              <a:pPr/>
              <a:t>78</a:t>
            </a:fld>
            <a:endParaRPr lang="ru-RU" dirty="0">
              <a:solidFill>
                <a:prstClr val="black">
                  <a:tint val="75000"/>
                </a:prstClr>
              </a:solidFill>
            </a:endParaRPr>
          </a:p>
        </p:txBody>
      </p:sp>
      <p:sp>
        <p:nvSpPr>
          <p:cNvPr id="6" name="Заголовок 1"/>
          <p:cNvSpPr>
            <a:spLocks noGrp="1"/>
          </p:cNvSpPr>
          <p:nvPr>
            <p:ph type="title"/>
          </p:nvPr>
        </p:nvSpPr>
        <p:spPr>
          <a:xfrm>
            <a:off x="1524000" y="0"/>
            <a:ext cx="9144000" cy="1143000"/>
          </a:xfrm>
        </p:spPr>
        <p:txBody>
          <a:bodyPr>
            <a:normAutofit/>
          </a:bodyPr>
          <a:lstStyle/>
          <a:p>
            <a:r>
              <a:rPr lang="en-US" sz="3000" dirty="0">
                <a:solidFill>
                  <a:schemeClr val="tx2"/>
                </a:solidFill>
              </a:rPr>
              <a:t>Reasons for discrepancies between emission estimates</a:t>
            </a:r>
            <a:endParaRPr lang="ru-RU" sz="3000" dirty="0">
              <a:solidFill>
                <a:schemeClr val="tx2"/>
              </a:solidFill>
            </a:endParaRPr>
          </a:p>
        </p:txBody>
      </p:sp>
    </p:spTree>
    <p:extLst>
      <p:ext uri="{BB962C8B-B14F-4D97-AF65-F5344CB8AC3E}">
        <p14:creationId xmlns:p14="http://schemas.microsoft.com/office/powerpoint/2010/main" val="18765314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6BE3D9-D078-417B-9E8A-9A149A3E8959}" type="slidenum">
              <a:rPr lang="ru-RU" smtClean="0">
                <a:solidFill>
                  <a:prstClr val="black">
                    <a:tint val="75000"/>
                  </a:prstClr>
                </a:solidFill>
              </a:rPr>
              <a:pPr/>
              <a:t>79</a:t>
            </a:fld>
            <a:endParaRPr lang="ru-RU">
              <a:solidFill>
                <a:prstClr val="black">
                  <a:tint val="75000"/>
                </a:prstClr>
              </a:solidFill>
            </a:endParaRPr>
          </a:p>
        </p:txBody>
      </p:sp>
      <p:sp>
        <p:nvSpPr>
          <p:cNvPr id="6" name="Заголовок 1"/>
          <p:cNvSpPr>
            <a:spLocks noGrp="1"/>
          </p:cNvSpPr>
          <p:nvPr>
            <p:ph type="title"/>
          </p:nvPr>
        </p:nvSpPr>
        <p:spPr>
          <a:xfrm>
            <a:off x="1524000" y="0"/>
            <a:ext cx="9144000" cy="1143000"/>
          </a:xfrm>
        </p:spPr>
        <p:txBody>
          <a:bodyPr>
            <a:normAutofit/>
          </a:bodyPr>
          <a:lstStyle/>
          <a:p>
            <a:r>
              <a:rPr lang="en-US" sz="3000" dirty="0">
                <a:solidFill>
                  <a:schemeClr val="tx2"/>
                </a:solidFill>
              </a:rPr>
              <a:t>Goals of this work</a:t>
            </a:r>
            <a:endParaRPr lang="ru-RU" sz="3000" dirty="0">
              <a:solidFill>
                <a:schemeClr val="tx2"/>
              </a:solidFill>
            </a:endParaRPr>
          </a:p>
        </p:txBody>
      </p:sp>
      <p:sp>
        <p:nvSpPr>
          <p:cNvPr id="7" name="TextBox 6"/>
          <p:cNvSpPr txBox="1"/>
          <p:nvPr/>
        </p:nvSpPr>
        <p:spPr>
          <a:xfrm>
            <a:off x="2063553" y="1484784"/>
            <a:ext cx="8424935"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prstClr val="black"/>
                </a:solidFill>
              </a:rPr>
              <a:t>to take into account uncertainties of inexactly known parameters by developing ensemble source term estimation (STE) methodology </a:t>
            </a:r>
          </a:p>
          <a:p>
            <a:pPr marL="285750" indent="-285750">
              <a:buFont typeface="Arial" panose="020B0604020202020204" pitchFamily="34" charset="0"/>
              <a:buChar char="•"/>
            </a:pPr>
            <a:endParaRPr lang="en-US" sz="2400" dirty="0">
              <a:solidFill>
                <a:prstClr val="black"/>
              </a:solidFill>
            </a:endParaRPr>
          </a:p>
          <a:p>
            <a:pPr marL="285750" indent="-285750">
              <a:buFont typeface="Arial" panose="020B0604020202020204" pitchFamily="34" charset="0"/>
              <a:buChar char="•"/>
            </a:pPr>
            <a:r>
              <a:rPr lang="en-US" sz="2400" dirty="0">
                <a:solidFill>
                  <a:prstClr val="black"/>
                </a:solidFill>
              </a:rPr>
              <a:t>to evaluate emission inventories during wildfires in </a:t>
            </a:r>
            <a:r>
              <a:rPr lang="en-US" sz="2400" dirty="0" err="1">
                <a:solidFill>
                  <a:prstClr val="black"/>
                </a:solidFill>
              </a:rPr>
              <a:t>ChEZ</a:t>
            </a:r>
            <a:r>
              <a:rPr lang="en-US" sz="2400" dirty="0">
                <a:solidFill>
                  <a:prstClr val="black"/>
                </a:solidFill>
              </a:rPr>
              <a:t> together with their confidence limits </a:t>
            </a:r>
          </a:p>
          <a:p>
            <a:pPr marL="285750" indent="-285750">
              <a:buFont typeface="Arial" panose="020B0604020202020204" pitchFamily="34" charset="0"/>
              <a:buChar char="•"/>
            </a:pPr>
            <a:endParaRPr lang="en-US" sz="2400" dirty="0">
              <a:solidFill>
                <a:prstClr val="black"/>
              </a:solidFill>
            </a:endParaRPr>
          </a:p>
          <a:p>
            <a:pPr marL="285750" indent="-285750">
              <a:buFont typeface="Arial" panose="020B0604020202020204" pitchFamily="34" charset="0"/>
              <a:buChar char="•"/>
            </a:pPr>
            <a:r>
              <a:rPr lang="en-US" sz="2400" dirty="0">
                <a:solidFill>
                  <a:prstClr val="black"/>
                </a:solidFill>
              </a:rPr>
              <a:t>to evaluate of contribution of the dust storm in radioactive air pollution during this event</a:t>
            </a:r>
          </a:p>
        </p:txBody>
      </p:sp>
    </p:spTree>
    <p:extLst>
      <p:ext uri="{BB962C8B-B14F-4D97-AF65-F5344CB8AC3E}">
        <p14:creationId xmlns:p14="http://schemas.microsoft.com/office/powerpoint/2010/main" val="1404950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0"/>
            <a:ext cx="10515600" cy="1325563"/>
          </a:xfrm>
        </p:spPr>
        <p:txBody>
          <a:bodyPr/>
          <a:lstStyle/>
          <a:p>
            <a:r>
              <a:rPr lang="en-US" dirty="0" smtClean="0"/>
              <a:t>Depletion of the cloud – wet removal</a:t>
            </a:r>
            <a:endParaRPr lang="ru-RU" dirty="0"/>
          </a:p>
        </p:txBody>
      </p:sp>
      <p:pic>
        <p:nvPicPr>
          <p:cNvPr id="8" name="Picture 2" descr="https://nanofase.eu/showimg.php?filename=m1000_1592.jpg"/>
          <p:cNvPicPr>
            <a:picLocks noChangeAspect="1" noChangeArrowheads="1"/>
          </p:cNvPicPr>
          <p:nvPr/>
        </p:nvPicPr>
        <p:blipFill rotWithShape="1">
          <a:blip r:embed="rId2">
            <a:extLst>
              <a:ext uri="{28A0092B-C50C-407E-A947-70E740481C1C}">
                <a14:useLocalDpi xmlns:a14="http://schemas.microsoft.com/office/drawing/2010/main" val="0"/>
              </a:ext>
            </a:extLst>
          </a:blip>
          <a:srcRect l="6664" t="10834" r="13417" b="13887"/>
          <a:stretch/>
        </p:blipFill>
        <p:spPr bwMode="auto">
          <a:xfrm>
            <a:off x="4299856" y="2271773"/>
            <a:ext cx="6255756" cy="37016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556699" y="5973391"/>
            <a:ext cx="5797100" cy="338554"/>
          </a:xfrm>
          <a:prstGeom prst="rect">
            <a:avLst/>
          </a:prstGeom>
          <a:noFill/>
        </p:spPr>
        <p:txBody>
          <a:bodyPr wrap="square" rtlCol="0">
            <a:spAutoFit/>
          </a:bodyPr>
          <a:lstStyle/>
          <a:p>
            <a:r>
              <a:rPr lang="en-US" sz="1600" dirty="0">
                <a:solidFill>
                  <a:prstClr val="black"/>
                </a:solidFill>
              </a:rPr>
              <a:t>https://nanofase.eu/show/scavenging_1589/</a:t>
            </a:r>
            <a:endParaRPr lang="ru-RU" sz="1600" dirty="0">
              <a:solidFill>
                <a:prstClr val="black"/>
              </a:solidFill>
            </a:endParaRPr>
          </a:p>
        </p:txBody>
      </p:sp>
      <p:sp>
        <p:nvSpPr>
          <p:cNvPr id="11" name="Прямоугольник 10"/>
          <p:cNvSpPr/>
          <p:nvPr/>
        </p:nvSpPr>
        <p:spPr>
          <a:xfrm>
            <a:off x="645935" y="1325563"/>
            <a:ext cx="6096000" cy="1512209"/>
          </a:xfrm>
          <a:prstGeom prst="rect">
            <a:avLst/>
          </a:prstGeom>
        </p:spPr>
        <p:txBody>
          <a:bodyPr>
            <a:spAutoFit/>
          </a:bodyPr>
          <a:lstStyle/>
          <a:p>
            <a:pPr marL="228600" lvl="0" indent="-228600">
              <a:lnSpc>
                <a:spcPct val="90000"/>
              </a:lnSpc>
              <a:spcBef>
                <a:spcPts val="1000"/>
              </a:spcBef>
              <a:buFont typeface="Arial" panose="020B0604020202020204" pitchFamily="34" charset="0"/>
              <a:buChar char="•"/>
            </a:pPr>
            <a:r>
              <a:rPr lang="en-US" sz="2800" dirty="0">
                <a:solidFill>
                  <a:prstClr val="black"/>
                </a:solidFill>
              </a:rPr>
              <a:t>Wet removal process: </a:t>
            </a:r>
            <a:endParaRPr lang="en-US" sz="2800" dirty="0" smtClean="0">
              <a:solidFill>
                <a:prstClr val="black"/>
              </a:solidFill>
            </a:endParaRPr>
          </a:p>
          <a:p>
            <a:pPr marL="228600" lvl="0" indent="-228600">
              <a:lnSpc>
                <a:spcPct val="90000"/>
              </a:lnSpc>
              <a:spcBef>
                <a:spcPts val="1000"/>
              </a:spcBef>
              <a:buFont typeface="Arial" panose="020B0604020202020204" pitchFamily="34" charset="0"/>
              <a:buChar char="•"/>
            </a:pPr>
            <a:r>
              <a:rPr lang="en-US" sz="2800" dirty="0" smtClean="0">
                <a:solidFill>
                  <a:prstClr val="black"/>
                </a:solidFill>
              </a:rPr>
              <a:t>1</a:t>
            </a:r>
            <a:r>
              <a:rPr lang="en-US" sz="2800" dirty="0">
                <a:solidFill>
                  <a:prstClr val="black"/>
                </a:solidFill>
              </a:rPr>
              <a:t>) below-cloud </a:t>
            </a:r>
            <a:r>
              <a:rPr lang="en-US" sz="2800" dirty="0" smtClean="0">
                <a:solidFill>
                  <a:prstClr val="black"/>
                </a:solidFill>
              </a:rPr>
              <a:t>scavenging</a:t>
            </a:r>
          </a:p>
          <a:p>
            <a:pPr marL="228600" lvl="0" indent="-228600">
              <a:lnSpc>
                <a:spcPct val="90000"/>
              </a:lnSpc>
              <a:spcBef>
                <a:spcPts val="1000"/>
              </a:spcBef>
              <a:buFont typeface="Arial" panose="020B0604020202020204" pitchFamily="34" charset="0"/>
              <a:buChar char="•"/>
            </a:pPr>
            <a:r>
              <a:rPr lang="en-US" sz="2800" dirty="0" smtClean="0">
                <a:solidFill>
                  <a:prstClr val="black"/>
                </a:solidFill>
              </a:rPr>
              <a:t> 2</a:t>
            </a:r>
            <a:r>
              <a:rPr lang="en-US" sz="2800" dirty="0">
                <a:solidFill>
                  <a:prstClr val="black"/>
                </a:solidFill>
              </a:rPr>
              <a:t>) in-cloud scavenging</a:t>
            </a:r>
          </a:p>
        </p:txBody>
      </p:sp>
    </p:spTree>
    <p:extLst>
      <p:ext uri="{BB962C8B-B14F-4D97-AF65-F5344CB8AC3E}">
        <p14:creationId xmlns:p14="http://schemas.microsoft.com/office/powerpoint/2010/main" val="33875301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6BE3D9-D078-417B-9E8A-9A149A3E8959}" type="slidenum">
              <a:rPr lang="ru-RU" smtClean="0">
                <a:solidFill>
                  <a:prstClr val="black">
                    <a:tint val="75000"/>
                  </a:prstClr>
                </a:solidFill>
              </a:rPr>
              <a:pPr/>
              <a:t>80</a:t>
            </a:fld>
            <a:endParaRPr lang="ru-RU">
              <a:solidFill>
                <a:prstClr val="black">
                  <a:tint val="75000"/>
                </a:prstClr>
              </a:solidFill>
            </a:endParaRPr>
          </a:p>
        </p:txBody>
      </p:sp>
      <p:sp>
        <p:nvSpPr>
          <p:cNvPr id="6" name="Заголовок 1"/>
          <p:cNvSpPr>
            <a:spLocks noGrp="1"/>
          </p:cNvSpPr>
          <p:nvPr>
            <p:ph type="title"/>
          </p:nvPr>
        </p:nvSpPr>
        <p:spPr>
          <a:xfrm>
            <a:off x="1524000" y="0"/>
            <a:ext cx="9144000" cy="1143000"/>
          </a:xfrm>
        </p:spPr>
        <p:txBody>
          <a:bodyPr>
            <a:normAutofit/>
          </a:bodyPr>
          <a:lstStyle/>
          <a:p>
            <a:r>
              <a:rPr lang="en-US" sz="3000" dirty="0">
                <a:solidFill>
                  <a:schemeClr val="tx2"/>
                </a:solidFill>
              </a:rPr>
              <a:t>Ensemble Iterative Source Inversion Method (EISIM)</a:t>
            </a:r>
            <a:endParaRPr lang="ru-RU" sz="3000" dirty="0">
              <a:solidFill>
                <a:schemeClr val="tx2"/>
              </a:solidFill>
            </a:endParaRPr>
          </a:p>
        </p:txBody>
      </p:sp>
      <p:sp>
        <p:nvSpPr>
          <p:cNvPr id="7" name="Rectangle 2"/>
          <p:cNvSpPr>
            <a:spLocks noChangeArrowheads="1"/>
          </p:cNvSpPr>
          <p:nvPr/>
        </p:nvSpPr>
        <p:spPr bwMode="auto">
          <a:xfrm>
            <a:off x="2639616" y="1178961"/>
            <a:ext cx="105691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597567408"/>
              </p:ext>
            </p:extLst>
          </p:nvPr>
        </p:nvGraphicFramePr>
        <p:xfrm>
          <a:off x="509926" y="2900513"/>
          <a:ext cx="8472487" cy="1598613"/>
        </p:xfrm>
        <a:graphic>
          <a:graphicData uri="http://schemas.openxmlformats.org/presentationml/2006/ole">
            <mc:AlternateContent xmlns:mc="http://schemas.openxmlformats.org/markup-compatibility/2006">
              <mc:Choice xmlns:v="urn:schemas-microsoft-com:vml" Requires="v">
                <p:oleObj spid="_x0000_s14470" name="Equation" r:id="rId3" imgW="4609800" imgH="863280" progId="Equation.DSMT4">
                  <p:embed/>
                </p:oleObj>
              </mc:Choice>
              <mc:Fallback>
                <p:oleObj name="Equation" r:id="rId3" imgW="4609800" imgH="863280" progId="Equation.DSMT4">
                  <p:embed/>
                  <p:pic>
                    <p:nvPicPr>
                      <p:cNvPr id="0" name=""/>
                      <p:cNvPicPr>
                        <a:picLocks noChangeAspect="1" noChangeArrowheads="1"/>
                      </p:cNvPicPr>
                      <p:nvPr/>
                    </p:nvPicPr>
                    <p:blipFill>
                      <a:blip r:embed="rId4"/>
                      <a:srcRect/>
                      <a:stretch>
                        <a:fillRect/>
                      </a:stretch>
                    </p:blipFill>
                    <p:spPr bwMode="auto">
                      <a:xfrm>
                        <a:off x="509926" y="2900513"/>
                        <a:ext cx="8472487" cy="1598613"/>
                      </a:xfrm>
                      <a:prstGeom prst="rect">
                        <a:avLst/>
                      </a:prstGeom>
                      <a:noFill/>
                    </p:spPr>
                  </p:pic>
                </p:oleObj>
              </mc:Fallback>
            </mc:AlternateContent>
          </a:graphicData>
        </a:graphic>
      </p:graphicFrame>
      <p:sp>
        <p:nvSpPr>
          <p:cNvPr id="11" name="Rectangle 6"/>
          <p:cNvSpPr>
            <a:spLocks noChangeArrowheads="1"/>
          </p:cNvSpPr>
          <p:nvPr/>
        </p:nvSpPr>
        <p:spPr bwMode="auto">
          <a:xfrm>
            <a:off x="3647729" y="249117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988998199"/>
              </p:ext>
            </p:extLst>
          </p:nvPr>
        </p:nvGraphicFramePr>
        <p:xfrm>
          <a:off x="383947" y="4744858"/>
          <a:ext cx="5502275" cy="1106488"/>
        </p:xfrm>
        <a:graphic>
          <a:graphicData uri="http://schemas.openxmlformats.org/presentationml/2006/ole">
            <mc:AlternateContent xmlns:mc="http://schemas.openxmlformats.org/markup-compatibility/2006">
              <mc:Choice xmlns:v="urn:schemas-microsoft-com:vml" Requires="v">
                <p:oleObj spid="_x0000_s14471" name="Equation" r:id="rId5" imgW="3047760" imgH="609480" progId="Equation.DSMT4">
                  <p:embed/>
                </p:oleObj>
              </mc:Choice>
              <mc:Fallback>
                <p:oleObj name="Equation" r:id="rId5" imgW="3047760" imgH="609480" progId="Equation.DSMT4">
                  <p:embed/>
                  <p:pic>
                    <p:nvPicPr>
                      <p:cNvPr id="0" name=""/>
                      <p:cNvPicPr>
                        <a:picLocks noChangeAspect="1" noChangeArrowheads="1"/>
                      </p:cNvPicPr>
                      <p:nvPr/>
                    </p:nvPicPr>
                    <p:blipFill>
                      <a:blip r:embed="rId6"/>
                      <a:srcRect/>
                      <a:stretch>
                        <a:fillRect/>
                      </a:stretch>
                    </p:blipFill>
                    <p:spPr bwMode="auto">
                      <a:xfrm>
                        <a:off x="383947" y="4744858"/>
                        <a:ext cx="5502275" cy="1106488"/>
                      </a:xfrm>
                      <a:prstGeom prst="rect">
                        <a:avLst/>
                      </a:prstGeom>
                      <a:noFill/>
                    </p:spPr>
                  </p:pic>
                </p:oleObj>
              </mc:Fallback>
            </mc:AlternateContent>
          </a:graphicData>
        </a:graphic>
      </p:graphicFrame>
      <p:sp>
        <p:nvSpPr>
          <p:cNvPr id="13" name="TextBox 12"/>
          <p:cNvSpPr txBox="1"/>
          <p:nvPr/>
        </p:nvSpPr>
        <p:spPr>
          <a:xfrm>
            <a:off x="2639616" y="1214978"/>
            <a:ext cx="6984776" cy="1569660"/>
          </a:xfrm>
          <a:prstGeom prst="rect">
            <a:avLst/>
          </a:prstGeom>
          <a:noFill/>
        </p:spPr>
        <p:txBody>
          <a:bodyPr wrap="square" rtlCol="0">
            <a:spAutoFit/>
          </a:bodyPr>
          <a:lstStyle/>
          <a:p>
            <a:r>
              <a:rPr lang="en-US" sz="2400" dirty="0">
                <a:solidFill>
                  <a:prstClr val="black"/>
                </a:solidFill>
              </a:rPr>
              <a:t>- Ensemble of estimates</a:t>
            </a:r>
          </a:p>
          <a:p>
            <a:endParaRPr lang="en-US" sz="2400" dirty="0">
              <a:solidFill>
                <a:prstClr val="black"/>
              </a:solidFill>
            </a:endParaRPr>
          </a:p>
          <a:p>
            <a:r>
              <a:rPr lang="en-US" sz="2400" dirty="0">
                <a:solidFill>
                  <a:prstClr val="black"/>
                </a:solidFill>
              </a:rPr>
              <a:t>- Nonlinear regression problem due to dependence of model error covariance matrix on solution q</a:t>
            </a:r>
          </a:p>
        </p:txBody>
      </p:sp>
      <p:pic>
        <p:nvPicPr>
          <p:cNvPr id="3" name="Рисунок 2"/>
          <p:cNvPicPr>
            <a:picLocks noChangeAspect="1"/>
          </p:cNvPicPr>
          <p:nvPr/>
        </p:nvPicPr>
        <p:blipFill>
          <a:blip r:embed="rId7"/>
          <a:stretch>
            <a:fillRect/>
          </a:stretch>
        </p:blipFill>
        <p:spPr>
          <a:xfrm>
            <a:off x="6307925" y="3938403"/>
            <a:ext cx="5884075" cy="2919597"/>
          </a:xfrm>
          <a:prstGeom prst="rect">
            <a:avLst/>
          </a:prstGeom>
        </p:spPr>
      </p:pic>
      <p:sp>
        <p:nvSpPr>
          <p:cNvPr id="9" name="TextBox 8"/>
          <p:cNvSpPr txBox="1"/>
          <p:nvPr/>
        </p:nvSpPr>
        <p:spPr>
          <a:xfrm>
            <a:off x="509926" y="6077248"/>
            <a:ext cx="5905388" cy="830997"/>
          </a:xfrm>
          <a:prstGeom prst="rect">
            <a:avLst/>
          </a:prstGeom>
          <a:noFill/>
        </p:spPr>
        <p:txBody>
          <a:bodyPr wrap="square" rtlCol="0">
            <a:spAutoFit/>
          </a:bodyPr>
          <a:lstStyle/>
          <a:p>
            <a:r>
              <a:rPr lang="en-US" sz="2400" dirty="0" smtClean="0"/>
              <a:t>Convergence of iterative method for one of realizations</a:t>
            </a:r>
            <a:endParaRPr lang="ru-RU" sz="2400" dirty="0"/>
          </a:p>
        </p:txBody>
      </p:sp>
    </p:spTree>
    <p:extLst>
      <p:ext uri="{BB962C8B-B14F-4D97-AF65-F5344CB8AC3E}">
        <p14:creationId xmlns:p14="http://schemas.microsoft.com/office/powerpoint/2010/main" val="14051703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2331" y="980728"/>
            <a:ext cx="8856984" cy="5375622"/>
          </a:xfrm>
        </p:spPr>
        <p:txBody>
          <a:bodyPr>
            <a:normAutofit fontScale="70000" lnSpcReduction="20000"/>
          </a:bodyPr>
          <a:lstStyle/>
          <a:p>
            <a:pPr>
              <a:lnSpc>
                <a:spcPct val="160000"/>
              </a:lnSpc>
            </a:pPr>
            <a:r>
              <a:rPr lang="en-US" sz="3400" dirty="0"/>
              <a:t>Meteorological fields – 22 realizations in GEFS forecasts by NCEP</a:t>
            </a:r>
          </a:p>
          <a:p>
            <a:pPr>
              <a:lnSpc>
                <a:spcPct val="160000"/>
              </a:lnSpc>
            </a:pPr>
            <a:r>
              <a:rPr lang="en-US" sz="3400" dirty="0"/>
              <a:t>W</a:t>
            </a:r>
            <a:r>
              <a:rPr lang="en-US" sz="3400" baseline="-25000" dirty="0"/>
              <a:t>h1</a:t>
            </a:r>
            <a:r>
              <a:rPr lang="en-US" sz="3400" baseline="30000" dirty="0"/>
              <a:t> </a:t>
            </a:r>
            <a:r>
              <a:rPr lang="en-US" sz="3400" dirty="0"/>
              <a:t> </a:t>
            </a:r>
            <a:r>
              <a:rPr lang="el-GR" sz="3400" dirty="0"/>
              <a:t>ϵ</a:t>
            </a:r>
            <a:r>
              <a:rPr lang="en-US" sz="3400" dirty="0"/>
              <a:t>{0.1, 0.25, 0.5}  </a:t>
            </a:r>
            <a:r>
              <a:rPr lang="en-US" sz="3400" i="1" dirty="0"/>
              <a:t>fraction emitted between 0 and </a:t>
            </a:r>
            <a:r>
              <a:rPr lang="en-US" sz="3400" i="1" dirty="0" err="1"/>
              <a:t>z</a:t>
            </a:r>
            <a:r>
              <a:rPr lang="en-US" sz="3400" i="1" baseline="-25000" dirty="0" err="1"/>
              <a:t>bot</a:t>
            </a:r>
            <a:endParaRPr lang="en-US" sz="3400" i="1" dirty="0"/>
          </a:p>
          <a:p>
            <a:pPr>
              <a:lnSpc>
                <a:spcPct val="160000"/>
              </a:lnSpc>
            </a:pPr>
            <a:r>
              <a:rPr lang="en-US" sz="3400" dirty="0"/>
              <a:t>W</a:t>
            </a:r>
            <a:r>
              <a:rPr lang="en-US" sz="3400" baseline="-25000" dirty="0"/>
              <a:t>h2 </a:t>
            </a:r>
            <a:r>
              <a:rPr lang="en-US" sz="3400" dirty="0"/>
              <a:t>=1-W</a:t>
            </a:r>
            <a:r>
              <a:rPr lang="en-US" sz="3400" baseline="-25000" dirty="0"/>
              <a:t>h1                           </a:t>
            </a:r>
            <a:r>
              <a:rPr lang="en-US" sz="3400" i="1" dirty="0"/>
              <a:t>fraction emitted between </a:t>
            </a:r>
            <a:r>
              <a:rPr lang="en-US" sz="3400" i="1" dirty="0" err="1"/>
              <a:t>z</a:t>
            </a:r>
            <a:r>
              <a:rPr lang="en-US" sz="3400" i="1" baseline="-25000" dirty="0" err="1"/>
              <a:t>bot</a:t>
            </a:r>
            <a:r>
              <a:rPr lang="en-US" sz="3400" i="1" dirty="0"/>
              <a:t> and </a:t>
            </a:r>
            <a:r>
              <a:rPr lang="en-US" sz="3400" i="1" dirty="0" err="1"/>
              <a:t>z</a:t>
            </a:r>
            <a:r>
              <a:rPr lang="en-US" sz="3400" i="1" baseline="-25000" dirty="0" err="1"/>
              <a:t>top</a:t>
            </a:r>
            <a:endParaRPr lang="en-US" sz="3400" i="1" dirty="0"/>
          </a:p>
          <a:p>
            <a:pPr>
              <a:lnSpc>
                <a:spcPct val="160000"/>
              </a:lnSpc>
            </a:pPr>
            <a:r>
              <a:rPr lang="en-US" sz="3400" dirty="0"/>
              <a:t>W</a:t>
            </a:r>
            <a:r>
              <a:rPr lang="en-US" sz="3400" baseline="-25000" dirty="0"/>
              <a:t>sf1 </a:t>
            </a:r>
            <a:r>
              <a:rPr lang="el-GR" sz="3400" dirty="0"/>
              <a:t>ϵ</a:t>
            </a:r>
            <a:r>
              <a:rPr lang="en-US" sz="3400" dirty="0"/>
              <a:t>{0.1, 0.2}            </a:t>
            </a:r>
            <a:r>
              <a:rPr lang="en-US" sz="3400" i="1" dirty="0">
                <a:latin typeface="+mj-lt"/>
              </a:rPr>
              <a:t>wildfire emission: fraction of the size 1 µm</a:t>
            </a:r>
          </a:p>
          <a:p>
            <a:pPr>
              <a:lnSpc>
                <a:spcPct val="160000"/>
              </a:lnSpc>
            </a:pPr>
            <a:r>
              <a:rPr lang="en-US" sz="3400" dirty="0"/>
              <a:t>W</a:t>
            </a:r>
            <a:r>
              <a:rPr lang="en-US" sz="3400" baseline="-25000" dirty="0"/>
              <a:t>sf8 </a:t>
            </a:r>
            <a:r>
              <a:rPr lang="el-GR" sz="3400" dirty="0"/>
              <a:t>ϵ</a:t>
            </a:r>
            <a:r>
              <a:rPr lang="en-US" sz="3400" dirty="0"/>
              <a:t>{0., 0.2}</a:t>
            </a:r>
            <a:r>
              <a:rPr lang="en-US" sz="3400" i="1" dirty="0"/>
              <a:t>              wildfire emission: fraction of the size 8 µm</a:t>
            </a:r>
          </a:p>
          <a:p>
            <a:pPr>
              <a:lnSpc>
                <a:spcPct val="160000"/>
              </a:lnSpc>
            </a:pPr>
            <a:r>
              <a:rPr lang="en-US" sz="3400" dirty="0"/>
              <a:t>W</a:t>
            </a:r>
            <a:r>
              <a:rPr lang="en-US" sz="3400" baseline="-25000" dirty="0"/>
              <a:t>sf16 </a:t>
            </a:r>
            <a:r>
              <a:rPr lang="en-US" sz="3400" dirty="0"/>
              <a:t>=1-(W</a:t>
            </a:r>
            <a:r>
              <a:rPr lang="en-US" sz="3400" baseline="-25000" dirty="0"/>
              <a:t>sf1 </a:t>
            </a:r>
            <a:r>
              <a:rPr lang="en-US" sz="3400" dirty="0"/>
              <a:t>+</a:t>
            </a:r>
            <a:r>
              <a:rPr lang="en-US" sz="3400" baseline="-25000" dirty="0"/>
              <a:t> </a:t>
            </a:r>
            <a:r>
              <a:rPr lang="en-US" sz="3400" dirty="0"/>
              <a:t>W</a:t>
            </a:r>
            <a:r>
              <a:rPr lang="en-US" sz="3400" baseline="-25000" dirty="0"/>
              <a:t>sf8</a:t>
            </a:r>
            <a:r>
              <a:rPr lang="en-US" sz="3400" dirty="0"/>
              <a:t>)</a:t>
            </a:r>
            <a:r>
              <a:rPr lang="en-US" sz="3400" i="1" dirty="0"/>
              <a:t> wildfire emission: fraction of the size 16 µm</a:t>
            </a:r>
            <a:endParaRPr lang="en-US" sz="3400" dirty="0"/>
          </a:p>
          <a:p>
            <a:pPr>
              <a:lnSpc>
                <a:spcPct val="160000"/>
              </a:lnSpc>
            </a:pPr>
            <a:r>
              <a:rPr lang="en-US" sz="3400" dirty="0"/>
              <a:t>W</a:t>
            </a:r>
            <a:r>
              <a:rPr lang="en-US" sz="3400" baseline="-25000" dirty="0"/>
              <a:t>sd1 </a:t>
            </a:r>
            <a:r>
              <a:rPr lang="el-GR" sz="3400" dirty="0"/>
              <a:t>ϵ</a:t>
            </a:r>
            <a:r>
              <a:rPr lang="en-US" sz="3400" dirty="0"/>
              <a:t>{0.1, 0.4, 0.6}</a:t>
            </a:r>
            <a:r>
              <a:rPr lang="en-US" sz="3400" i="1" dirty="0"/>
              <a:t>   dust storm emission: fraction of the size 1 µm</a:t>
            </a:r>
            <a:endParaRPr lang="en-US" sz="3400" dirty="0"/>
          </a:p>
          <a:p>
            <a:pPr>
              <a:lnSpc>
                <a:spcPct val="160000"/>
              </a:lnSpc>
            </a:pPr>
            <a:r>
              <a:rPr lang="en-US" sz="3400" dirty="0"/>
              <a:t>W</a:t>
            </a:r>
            <a:r>
              <a:rPr lang="en-US" sz="3400" baseline="-25000" dirty="0"/>
              <a:t>sd10 </a:t>
            </a:r>
            <a:r>
              <a:rPr lang="en-US" sz="3400" dirty="0"/>
              <a:t>=1-W</a:t>
            </a:r>
            <a:r>
              <a:rPr lang="en-US" sz="3400" baseline="-25000" dirty="0"/>
              <a:t>sd1                    </a:t>
            </a:r>
            <a:r>
              <a:rPr lang="en-US" sz="3400" i="1" dirty="0"/>
              <a:t>dust storm emission: fraction of the size 10 µm</a:t>
            </a:r>
          </a:p>
          <a:p>
            <a:pPr marL="0" indent="0" algn="ctr">
              <a:lnSpc>
                <a:spcPct val="160000"/>
              </a:lnSpc>
              <a:buNone/>
            </a:pPr>
            <a:r>
              <a:rPr lang="en-US" sz="3400" b="1" dirty="0">
                <a:solidFill>
                  <a:schemeClr val="tx2"/>
                </a:solidFill>
              </a:rPr>
              <a:t>In total – 792 ensemble members</a:t>
            </a:r>
          </a:p>
          <a:p>
            <a:endParaRPr lang="en-US" dirty="0"/>
          </a:p>
          <a:p>
            <a:endParaRPr lang="en-US" dirty="0"/>
          </a:p>
        </p:txBody>
      </p:sp>
      <p:sp>
        <p:nvSpPr>
          <p:cNvPr id="5" name="Slide Number Placeholder 4"/>
          <p:cNvSpPr>
            <a:spLocks noGrp="1"/>
          </p:cNvSpPr>
          <p:nvPr>
            <p:ph type="sldNum" sz="quarter" idx="12"/>
          </p:nvPr>
        </p:nvSpPr>
        <p:spPr/>
        <p:txBody>
          <a:bodyPr/>
          <a:lstStyle/>
          <a:p>
            <a:fld id="{9D6BE3D9-D078-417B-9E8A-9A149A3E8959}" type="slidenum">
              <a:rPr lang="ru-RU" smtClean="0">
                <a:solidFill>
                  <a:prstClr val="black">
                    <a:tint val="75000"/>
                  </a:prstClr>
                </a:solidFill>
              </a:rPr>
              <a:pPr/>
              <a:t>81</a:t>
            </a:fld>
            <a:endParaRPr lang="ru-RU" dirty="0">
              <a:solidFill>
                <a:prstClr val="black">
                  <a:tint val="75000"/>
                </a:prstClr>
              </a:solidFill>
            </a:endParaRPr>
          </a:p>
        </p:txBody>
      </p:sp>
      <p:sp>
        <p:nvSpPr>
          <p:cNvPr id="6" name="Заголовок 1"/>
          <p:cNvSpPr>
            <a:spLocks noGrp="1"/>
          </p:cNvSpPr>
          <p:nvPr>
            <p:ph type="title"/>
          </p:nvPr>
        </p:nvSpPr>
        <p:spPr>
          <a:xfrm>
            <a:off x="1524000" y="0"/>
            <a:ext cx="9144000" cy="1143000"/>
          </a:xfrm>
        </p:spPr>
        <p:txBody>
          <a:bodyPr>
            <a:normAutofit/>
          </a:bodyPr>
          <a:lstStyle/>
          <a:p>
            <a:r>
              <a:rPr lang="en-US" sz="3000" dirty="0">
                <a:solidFill>
                  <a:schemeClr val="tx2"/>
                </a:solidFill>
              </a:rPr>
              <a:t>Generation of ensemble: variable input data</a:t>
            </a:r>
            <a:endParaRPr lang="ru-RU" sz="3000" dirty="0">
              <a:solidFill>
                <a:schemeClr val="tx2"/>
              </a:solidFill>
            </a:endParaRPr>
          </a:p>
        </p:txBody>
      </p:sp>
    </p:spTree>
    <p:extLst>
      <p:ext uri="{BB962C8B-B14F-4D97-AF65-F5344CB8AC3E}">
        <p14:creationId xmlns:p14="http://schemas.microsoft.com/office/powerpoint/2010/main" val="32450616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6BE3D9-D078-417B-9E8A-9A149A3E8959}" type="slidenum">
              <a:rPr lang="ru-RU" smtClean="0">
                <a:solidFill>
                  <a:prstClr val="black">
                    <a:tint val="75000"/>
                  </a:prstClr>
                </a:solidFill>
              </a:rPr>
              <a:pPr/>
              <a:t>82</a:t>
            </a:fld>
            <a:endParaRPr lang="ru-RU">
              <a:solidFill>
                <a:prstClr val="black">
                  <a:tint val="75000"/>
                </a:prstClr>
              </a:solidFill>
            </a:endParaRPr>
          </a:p>
        </p:txBody>
      </p:sp>
      <p:graphicFrame>
        <p:nvGraphicFramePr>
          <p:cNvPr id="8" name="Object 7"/>
          <p:cNvGraphicFramePr>
            <a:graphicFrameLocks noChangeAspect="1"/>
          </p:cNvGraphicFramePr>
          <p:nvPr>
            <p:extLst/>
          </p:nvPr>
        </p:nvGraphicFramePr>
        <p:xfrm>
          <a:off x="1919537" y="1722219"/>
          <a:ext cx="8629525" cy="4504680"/>
        </p:xfrm>
        <a:graphic>
          <a:graphicData uri="http://schemas.openxmlformats.org/presentationml/2006/ole">
            <mc:AlternateContent xmlns:mc="http://schemas.openxmlformats.org/markup-compatibility/2006">
              <mc:Choice xmlns:v="urn:schemas-microsoft-com:vml" Requires="v">
                <p:oleObj spid="_x0000_s15428" name="Plot" r:id="rId3" imgW="8475120" imgH="4424760" progId="Grapher.Document">
                  <p:embed/>
                </p:oleObj>
              </mc:Choice>
              <mc:Fallback>
                <p:oleObj name="Plot" r:id="rId3" imgW="8475120" imgH="4424760" progId="Grapher.Document">
                  <p:embed/>
                  <p:pic>
                    <p:nvPicPr>
                      <p:cNvPr id="0" name=""/>
                      <p:cNvPicPr/>
                      <p:nvPr/>
                    </p:nvPicPr>
                    <p:blipFill>
                      <a:blip r:embed="rId4"/>
                      <a:stretch>
                        <a:fillRect/>
                      </a:stretch>
                    </p:blipFill>
                    <p:spPr>
                      <a:xfrm>
                        <a:off x="1919537" y="1722219"/>
                        <a:ext cx="8629525" cy="4504680"/>
                      </a:xfrm>
                      <a:prstGeom prst="rect">
                        <a:avLst/>
                      </a:prstGeom>
                    </p:spPr>
                  </p:pic>
                </p:oleObj>
              </mc:Fallback>
            </mc:AlternateContent>
          </a:graphicData>
        </a:graphic>
      </p:graphicFrame>
      <p:sp>
        <p:nvSpPr>
          <p:cNvPr id="9" name="TextBox 8"/>
          <p:cNvSpPr txBox="1"/>
          <p:nvPr/>
        </p:nvSpPr>
        <p:spPr>
          <a:xfrm>
            <a:off x="3719736" y="1093010"/>
            <a:ext cx="1208472" cy="430887"/>
          </a:xfrm>
          <a:prstGeom prst="rect">
            <a:avLst/>
          </a:prstGeom>
          <a:noFill/>
        </p:spPr>
        <p:txBody>
          <a:bodyPr wrap="none" rtlCol="0">
            <a:spAutoFit/>
          </a:bodyPr>
          <a:lstStyle/>
          <a:p>
            <a:r>
              <a:rPr lang="en-US" sz="2200" dirty="0">
                <a:solidFill>
                  <a:prstClr val="black"/>
                </a:solidFill>
              </a:rPr>
              <a:t>Wildfires</a:t>
            </a:r>
          </a:p>
        </p:txBody>
      </p:sp>
      <p:sp>
        <p:nvSpPr>
          <p:cNvPr id="10" name="Rectangle 9"/>
          <p:cNvSpPr/>
          <p:nvPr/>
        </p:nvSpPr>
        <p:spPr>
          <a:xfrm>
            <a:off x="7536194" y="821971"/>
            <a:ext cx="2434769" cy="769441"/>
          </a:xfrm>
          <a:prstGeom prst="rect">
            <a:avLst/>
          </a:prstGeom>
        </p:spPr>
        <p:txBody>
          <a:bodyPr wrap="none">
            <a:spAutoFit/>
          </a:bodyPr>
          <a:lstStyle/>
          <a:p>
            <a:pPr algn="ctr"/>
            <a:r>
              <a:rPr lang="en-US" sz="2200" dirty="0">
                <a:solidFill>
                  <a:prstClr val="black"/>
                </a:solidFill>
              </a:rPr>
              <a:t>Wind </a:t>
            </a:r>
            <a:r>
              <a:rPr lang="en-US" sz="2200" dirty="0" err="1">
                <a:solidFill>
                  <a:prstClr val="black"/>
                </a:solidFill>
              </a:rPr>
              <a:t>resuspension</a:t>
            </a:r>
            <a:r>
              <a:rPr lang="en-US" sz="2200" dirty="0">
                <a:solidFill>
                  <a:prstClr val="black"/>
                </a:solidFill>
              </a:rPr>
              <a:t> </a:t>
            </a:r>
          </a:p>
          <a:p>
            <a:pPr algn="ctr"/>
            <a:r>
              <a:rPr lang="en-US" sz="2200" dirty="0">
                <a:solidFill>
                  <a:prstClr val="black"/>
                </a:solidFill>
              </a:rPr>
              <a:t>(dust storm)</a:t>
            </a:r>
          </a:p>
        </p:txBody>
      </p:sp>
      <p:sp>
        <p:nvSpPr>
          <p:cNvPr id="11" name="Заголовок 1"/>
          <p:cNvSpPr>
            <a:spLocks noGrp="1"/>
          </p:cNvSpPr>
          <p:nvPr>
            <p:ph type="title"/>
          </p:nvPr>
        </p:nvSpPr>
        <p:spPr>
          <a:xfrm>
            <a:off x="1524000" y="1"/>
            <a:ext cx="9144000" cy="919503"/>
          </a:xfrm>
        </p:spPr>
        <p:txBody>
          <a:bodyPr>
            <a:normAutofit/>
          </a:bodyPr>
          <a:lstStyle/>
          <a:p>
            <a:r>
              <a:rPr lang="en-US" sz="3000" dirty="0">
                <a:solidFill>
                  <a:schemeClr val="tx2"/>
                </a:solidFill>
              </a:rPr>
              <a:t>Estimated emissions</a:t>
            </a:r>
            <a:endParaRPr lang="ru-RU" sz="3000" dirty="0">
              <a:solidFill>
                <a:schemeClr val="tx2"/>
              </a:solidFill>
            </a:endParaRPr>
          </a:p>
        </p:txBody>
      </p:sp>
    </p:spTree>
    <p:extLst>
      <p:ext uri="{BB962C8B-B14F-4D97-AF65-F5344CB8AC3E}">
        <p14:creationId xmlns:p14="http://schemas.microsoft.com/office/powerpoint/2010/main" val="27849003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D6BE3D9-D078-417B-9E8A-9A149A3E8959}" type="slidenum">
              <a:rPr lang="ru-RU" smtClean="0">
                <a:solidFill>
                  <a:prstClr val="black">
                    <a:tint val="75000"/>
                  </a:prstClr>
                </a:solidFill>
              </a:rPr>
              <a:pPr/>
              <a:t>83</a:t>
            </a:fld>
            <a:endParaRPr lang="ru-RU">
              <a:solidFill>
                <a:prstClr val="black">
                  <a:tint val="75000"/>
                </a:prstClr>
              </a:solidFill>
            </a:endParaRPr>
          </a:p>
        </p:txBody>
      </p:sp>
      <p:graphicFrame>
        <p:nvGraphicFramePr>
          <p:cNvPr id="11" name="Object 10"/>
          <p:cNvGraphicFramePr>
            <a:graphicFrameLocks noChangeAspect="1"/>
          </p:cNvGraphicFramePr>
          <p:nvPr>
            <p:extLst/>
          </p:nvPr>
        </p:nvGraphicFramePr>
        <p:xfrm>
          <a:off x="1873794" y="1602475"/>
          <a:ext cx="6243452" cy="4661162"/>
        </p:xfrm>
        <a:graphic>
          <a:graphicData uri="http://schemas.openxmlformats.org/presentationml/2006/ole">
            <mc:AlternateContent xmlns:mc="http://schemas.openxmlformats.org/markup-compatibility/2006">
              <mc:Choice xmlns:v="urn:schemas-microsoft-com:vml" Requires="v">
                <p:oleObj spid="_x0000_s16452" name="Plot" r:id="rId3" imgW="4510080" imgH="3366720" progId="Grapher.Document">
                  <p:embed/>
                </p:oleObj>
              </mc:Choice>
              <mc:Fallback>
                <p:oleObj name="Plot" r:id="rId3" imgW="4510080" imgH="3366720" progId="Grapher.Document">
                  <p:embed/>
                  <p:pic>
                    <p:nvPicPr>
                      <p:cNvPr id="0" name=""/>
                      <p:cNvPicPr/>
                      <p:nvPr/>
                    </p:nvPicPr>
                    <p:blipFill>
                      <a:blip r:embed="rId4"/>
                      <a:stretch>
                        <a:fillRect/>
                      </a:stretch>
                    </p:blipFill>
                    <p:spPr>
                      <a:xfrm>
                        <a:off x="1873794" y="1602475"/>
                        <a:ext cx="6243452" cy="4661162"/>
                      </a:xfrm>
                      <a:prstGeom prst="rect">
                        <a:avLst/>
                      </a:prstGeom>
                    </p:spPr>
                  </p:pic>
                </p:oleObj>
              </mc:Fallback>
            </mc:AlternateContent>
          </a:graphicData>
        </a:graphic>
      </p:graphicFrame>
      <p:sp>
        <p:nvSpPr>
          <p:cNvPr id="12" name="Rectangle 11"/>
          <p:cNvSpPr/>
          <p:nvPr/>
        </p:nvSpPr>
        <p:spPr>
          <a:xfrm>
            <a:off x="8914355" y="4042519"/>
            <a:ext cx="1559338" cy="1077218"/>
          </a:xfrm>
          <a:prstGeom prst="rect">
            <a:avLst/>
          </a:prstGeom>
        </p:spPr>
        <p:txBody>
          <a:bodyPr wrap="none">
            <a:spAutoFit/>
          </a:bodyPr>
          <a:lstStyle/>
          <a:p>
            <a:r>
              <a:rPr lang="en-US" sz="2400" b="1" dirty="0">
                <a:solidFill>
                  <a:srgbClr val="1F497D"/>
                </a:solidFill>
              </a:rPr>
              <a:t>W</a:t>
            </a:r>
            <a:r>
              <a:rPr lang="en-US" sz="2400" b="1" baseline="-25000" dirty="0">
                <a:solidFill>
                  <a:srgbClr val="1F497D"/>
                </a:solidFill>
              </a:rPr>
              <a:t>sf0.25 </a:t>
            </a:r>
            <a:r>
              <a:rPr lang="en-US" sz="2400" b="1" dirty="0">
                <a:solidFill>
                  <a:srgbClr val="1F497D"/>
                </a:solidFill>
              </a:rPr>
              <a:t>=0.1</a:t>
            </a:r>
            <a:endParaRPr lang="en-US" sz="2400" b="1" baseline="-25000" dirty="0">
              <a:solidFill>
                <a:srgbClr val="1F497D"/>
              </a:solidFill>
            </a:endParaRPr>
          </a:p>
          <a:p>
            <a:endParaRPr lang="en-US" sz="2400" b="1" baseline="-25000" dirty="0">
              <a:solidFill>
                <a:srgbClr val="1F497D"/>
              </a:solidFill>
            </a:endParaRPr>
          </a:p>
          <a:p>
            <a:r>
              <a:rPr lang="en-US" sz="2400" b="1" dirty="0">
                <a:solidFill>
                  <a:srgbClr val="1F497D"/>
                </a:solidFill>
              </a:rPr>
              <a:t>W</a:t>
            </a:r>
            <a:r>
              <a:rPr lang="en-US" sz="2400" b="1" baseline="-25000" dirty="0">
                <a:solidFill>
                  <a:srgbClr val="1F497D"/>
                </a:solidFill>
              </a:rPr>
              <a:t>h1</a:t>
            </a:r>
            <a:r>
              <a:rPr lang="en-US" sz="2400" b="1" dirty="0">
                <a:solidFill>
                  <a:srgbClr val="1F497D"/>
                </a:solidFill>
              </a:rPr>
              <a:t> =0.5</a:t>
            </a:r>
          </a:p>
        </p:txBody>
      </p:sp>
      <p:sp>
        <p:nvSpPr>
          <p:cNvPr id="13" name="Oval 12"/>
          <p:cNvSpPr/>
          <p:nvPr/>
        </p:nvSpPr>
        <p:spPr>
          <a:xfrm>
            <a:off x="6240016" y="3284984"/>
            <a:ext cx="1080120" cy="129614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p:cNvCxnSpPr>
            <a:stCxn id="13" idx="4"/>
            <a:endCxn id="12" idx="1"/>
          </p:cNvCxnSpPr>
          <p:nvPr/>
        </p:nvCxnSpPr>
        <p:spPr>
          <a:xfrm>
            <a:off x="6780077" y="4581128"/>
            <a:ext cx="213427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Заголовок 1"/>
          <p:cNvSpPr>
            <a:spLocks noGrp="1"/>
          </p:cNvSpPr>
          <p:nvPr>
            <p:ph type="title"/>
          </p:nvPr>
        </p:nvSpPr>
        <p:spPr>
          <a:xfrm>
            <a:off x="1524000" y="0"/>
            <a:ext cx="9144000" cy="1143000"/>
          </a:xfrm>
        </p:spPr>
        <p:txBody>
          <a:bodyPr>
            <a:normAutofit/>
          </a:bodyPr>
          <a:lstStyle/>
          <a:p>
            <a:r>
              <a:rPr lang="en-US" sz="3000" dirty="0">
                <a:solidFill>
                  <a:schemeClr val="tx2"/>
                </a:solidFill>
              </a:rPr>
              <a:t>Range of NMSEs </a:t>
            </a:r>
            <a:r>
              <a:rPr lang="en-US" sz="3000" dirty="0" smtClean="0">
                <a:solidFill>
                  <a:schemeClr val="tx2"/>
                </a:solidFill>
              </a:rPr>
              <a:t>created by variable meteorology depending </a:t>
            </a:r>
            <a:r>
              <a:rPr lang="en-US" sz="3000" dirty="0">
                <a:solidFill>
                  <a:schemeClr val="tx2"/>
                </a:solidFill>
              </a:rPr>
              <a:t>on </a:t>
            </a:r>
            <a:r>
              <a:rPr lang="en-US" sz="3000" dirty="0" smtClean="0">
                <a:solidFill>
                  <a:schemeClr val="tx2"/>
                </a:solidFill>
              </a:rPr>
              <a:t>other model </a:t>
            </a:r>
            <a:r>
              <a:rPr lang="en-US" sz="3000" dirty="0">
                <a:solidFill>
                  <a:schemeClr val="tx2"/>
                </a:solidFill>
              </a:rPr>
              <a:t>parameters configuration</a:t>
            </a:r>
            <a:endParaRPr lang="ru-RU" sz="3000" dirty="0">
              <a:solidFill>
                <a:schemeClr val="tx2"/>
              </a:solidFill>
            </a:endParaRPr>
          </a:p>
        </p:txBody>
      </p:sp>
    </p:spTree>
    <p:extLst>
      <p:ext uri="{BB962C8B-B14F-4D97-AF65-F5344CB8AC3E}">
        <p14:creationId xmlns:p14="http://schemas.microsoft.com/office/powerpoint/2010/main" val="239313382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0"/>
            <a:ext cx="11582400" cy="1143000"/>
          </a:xfrm>
        </p:spPr>
        <p:txBody>
          <a:bodyPr>
            <a:normAutofit fontScale="90000"/>
          </a:bodyPr>
          <a:lstStyle/>
          <a:p>
            <a:r>
              <a:rPr lang="en-US" dirty="0" smtClean="0"/>
              <a:t>Model </a:t>
            </a:r>
            <a:r>
              <a:rPr lang="en-US" dirty="0" err="1" smtClean="0"/>
              <a:t>vs</a:t>
            </a:r>
            <a:r>
              <a:rPr lang="en-US" dirty="0" smtClean="0"/>
              <a:t> </a:t>
            </a:r>
            <a:r>
              <a:rPr lang="en-US" dirty="0" err="1" smtClean="0"/>
              <a:t>obsevrations</a:t>
            </a:r>
            <a:r>
              <a:rPr lang="en-US" dirty="0" smtClean="0"/>
              <a:t> for ensemble average source estimation</a:t>
            </a:r>
            <a:endParaRPr lang="ru-RU" dirty="0"/>
          </a:p>
        </p:txBody>
      </p:sp>
      <p:sp>
        <p:nvSpPr>
          <p:cNvPr id="5" name="Номер слайда 4"/>
          <p:cNvSpPr>
            <a:spLocks noGrp="1"/>
          </p:cNvSpPr>
          <p:nvPr>
            <p:ph type="sldNum" sz="quarter" idx="12"/>
          </p:nvPr>
        </p:nvSpPr>
        <p:spPr/>
        <p:txBody>
          <a:bodyPr/>
          <a:lstStyle/>
          <a:p>
            <a:fld id="{9D6BE3D9-D078-417B-9E8A-9A149A3E8959}" type="slidenum">
              <a:rPr lang="ru-RU" smtClean="0">
                <a:solidFill>
                  <a:prstClr val="black">
                    <a:tint val="75000"/>
                  </a:prstClr>
                </a:solidFill>
              </a:rPr>
              <a:pPr/>
              <a:t>84</a:t>
            </a:fld>
            <a:endParaRPr lang="ru-RU">
              <a:solidFill>
                <a:prstClr val="black">
                  <a:tint val="75000"/>
                </a:prstClr>
              </a:solidFill>
            </a:endParaRPr>
          </a:p>
        </p:txBody>
      </p:sp>
      <p:pic>
        <p:nvPicPr>
          <p:cNvPr id="7" name="Рисунок 6"/>
          <p:cNvPicPr>
            <a:picLocks noChangeAspect="1"/>
          </p:cNvPicPr>
          <p:nvPr/>
        </p:nvPicPr>
        <p:blipFill>
          <a:blip r:embed="rId2"/>
          <a:stretch>
            <a:fillRect/>
          </a:stretch>
        </p:blipFill>
        <p:spPr>
          <a:xfrm>
            <a:off x="1459498" y="1101361"/>
            <a:ext cx="6682201" cy="5571267"/>
          </a:xfrm>
          <a:prstGeom prst="rect">
            <a:avLst/>
          </a:prstGeom>
        </p:spPr>
      </p:pic>
      <p:sp>
        <p:nvSpPr>
          <p:cNvPr id="8" name="Прямоугольник 7"/>
          <p:cNvSpPr/>
          <p:nvPr/>
        </p:nvSpPr>
        <p:spPr>
          <a:xfrm>
            <a:off x="8682378" y="2482334"/>
            <a:ext cx="1261884" cy="646331"/>
          </a:xfrm>
          <a:prstGeom prst="rect">
            <a:avLst/>
          </a:prstGeom>
        </p:spPr>
        <p:txBody>
          <a:bodyPr wrap="none">
            <a:spAutoFit/>
          </a:bodyPr>
          <a:lstStyle/>
          <a:p>
            <a:r>
              <a:rPr lang="en-US" dirty="0" smtClean="0"/>
              <a:t>NMSE </a:t>
            </a:r>
            <a:r>
              <a:rPr lang="en-US" dirty="0"/>
              <a:t>= </a:t>
            </a:r>
            <a:r>
              <a:rPr lang="en-US" dirty="0" smtClean="0"/>
              <a:t>4.2</a:t>
            </a:r>
          </a:p>
          <a:p>
            <a:r>
              <a:rPr lang="en-US" dirty="0"/>
              <a:t>r</a:t>
            </a:r>
            <a:r>
              <a:rPr lang="en-US" dirty="0" smtClean="0"/>
              <a:t>=0.85 </a:t>
            </a:r>
            <a:endParaRPr lang="ru-RU" dirty="0"/>
          </a:p>
        </p:txBody>
      </p:sp>
    </p:spTree>
    <p:extLst>
      <p:ext uri="{BB962C8B-B14F-4D97-AF65-F5344CB8AC3E}">
        <p14:creationId xmlns:p14="http://schemas.microsoft.com/office/powerpoint/2010/main" val="3052583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Influence of different parameters on total variance</a:t>
            </a:r>
            <a:endParaRPr lang="ru-RU" dirty="0"/>
          </a:p>
        </p:txBody>
      </p:sp>
      <p:sp>
        <p:nvSpPr>
          <p:cNvPr id="5" name="Номер слайда 4"/>
          <p:cNvSpPr>
            <a:spLocks noGrp="1"/>
          </p:cNvSpPr>
          <p:nvPr>
            <p:ph type="sldNum" sz="quarter" idx="12"/>
          </p:nvPr>
        </p:nvSpPr>
        <p:spPr/>
        <p:txBody>
          <a:bodyPr/>
          <a:lstStyle/>
          <a:p>
            <a:fld id="{9D6BE3D9-D078-417B-9E8A-9A149A3E8959}" type="slidenum">
              <a:rPr lang="ru-RU" smtClean="0">
                <a:solidFill>
                  <a:prstClr val="black">
                    <a:tint val="75000"/>
                  </a:prstClr>
                </a:solidFill>
              </a:rPr>
              <a:pPr/>
              <a:t>85</a:t>
            </a:fld>
            <a:endParaRPr lang="ru-RU">
              <a:solidFill>
                <a:prstClr val="black">
                  <a:tint val="75000"/>
                </a:prstClr>
              </a:solidFill>
            </a:endParaRPr>
          </a:p>
        </p:txBody>
      </p:sp>
      <p:pic>
        <p:nvPicPr>
          <p:cNvPr id="6" name="Рисунок 5"/>
          <p:cNvPicPr>
            <a:picLocks noChangeAspect="1"/>
          </p:cNvPicPr>
          <p:nvPr/>
        </p:nvPicPr>
        <p:blipFill>
          <a:blip r:embed="rId2"/>
          <a:stretch>
            <a:fillRect/>
          </a:stretch>
        </p:blipFill>
        <p:spPr>
          <a:xfrm>
            <a:off x="609600" y="2995844"/>
            <a:ext cx="10139401" cy="1537567"/>
          </a:xfrm>
          <a:prstGeom prst="rect">
            <a:avLst/>
          </a:prstGeom>
        </p:spPr>
      </p:pic>
      <p:sp>
        <p:nvSpPr>
          <p:cNvPr id="7" name="Прямоугольник 6"/>
          <p:cNvSpPr/>
          <p:nvPr/>
        </p:nvSpPr>
        <p:spPr>
          <a:xfrm>
            <a:off x="1352870" y="5061585"/>
            <a:ext cx="8999444" cy="1477328"/>
          </a:xfrm>
          <a:prstGeom prst="rect">
            <a:avLst/>
          </a:prstGeom>
        </p:spPr>
        <p:txBody>
          <a:bodyPr wrap="square">
            <a:spAutoFit/>
          </a:bodyPr>
          <a:lstStyle/>
          <a:p>
            <a:r>
              <a:rPr lang="en-US" dirty="0"/>
              <a:t>Average variations of total emissions </a:t>
            </a:r>
            <a:r>
              <a:rPr lang="en-US" dirty="0" err="1"/>
              <a:t>δQφ</a:t>
            </a:r>
            <a:r>
              <a:rPr lang="en-US" dirty="0"/>
              <a:t> caused by </a:t>
            </a:r>
            <a:r>
              <a:rPr lang="en-US" dirty="0" smtClean="0"/>
              <a:t>changing the </a:t>
            </a:r>
            <a:r>
              <a:rPr lang="en-US" dirty="0"/>
              <a:t>input </a:t>
            </a:r>
            <a:r>
              <a:rPr lang="en-US" dirty="0" smtClean="0"/>
              <a:t>meteorological data </a:t>
            </a:r>
            <a:r>
              <a:rPr lang="en-US" dirty="0"/>
              <a:t>(‘</a:t>
            </a:r>
            <a:r>
              <a:rPr lang="en-US" dirty="0" err="1"/>
              <a:t>Meteo</a:t>
            </a:r>
            <a:r>
              <a:rPr lang="en-US" dirty="0"/>
              <a:t>’), parameters of height distribution of the release (‘</a:t>
            </a:r>
            <a:r>
              <a:rPr lang="en-US" dirty="0" err="1"/>
              <a:t>Wh</a:t>
            </a:r>
            <a:r>
              <a:rPr lang="en-US" dirty="0" smtClean="0"/>
              <a:t>’), parameters </a:t>
            </a:r>
            <a:r>
              <a:rPr lang="en-US" dirty="0"/>
              <a:t>describing the size distribution of particles emitted by </a:t>
            </a:r>
            <a:r>
              <a:rPr lang="en-US" dirty="0" smtClean="0"/>
              <a:t>wildfires (‘</a:t>
            </a:r>
            <a:r>
              <a:rPr lang="en-US" dirty="0" err="1"/>
              <a:t>Wsf</a:t>
            </a:r>
            <a:r>
              <a:rPr lang="en-US" dirty="0"/>
              <a:t>’), and parameters describing the size distribution of particles </a:t>
            </a:r>
            <a:r>
              <a:rPr lang="en-US" dirty="0" smtClean="0"/>
              <a:t>resulting from </a:t>
            </a:r>
            <a:r>
              <a:rPr lang="en-US" dirty="0"/>
              <a:t>wind </a:t>
            </a:r>
            <a:r>
              <a:rPr lang="en-US" dirty="0" err="1"/>
              <a:t>resuspension</a:t>
            </a:r>
            <a:r>
              <a:rPr lang="en-US" dirty="0"/>
              <a:t> (‘</a:t>
            </a:r>
            <a:r>
              <a:rPr lang="en-US" dirty="0" err="1"/>
              <a:t>Wsd</a:t>
            </a:r>
            <a:r>
              <a:rPr lang="en-US" dirty="0"/>
              <a:t>’); parameter </a:t>
            </a:r>
            <a:r>
              <a:rPr lang="en-US" dirty="0" err="1"/>
              <a:t>λφ</a:t>
            </a:r>
            <a:r>
              <a:rPr lang="en-US" dirty="0"/>
              <a:t> = </a:t>
            </a:r>
            <a:r>
              <a:rPr lang="en-US" dirty="0" err="1" smtClean="0"/>
              <a:t>δQφ</a:t>
            </a:r>
            <a:r>
              <a:rPr lang="en-US" dirty="0" smtClean="0"/>
              <a:t>/</a:t>
            </a:r>
            <a:r>
              <a:rPr lang="en-US" dirty="0" err="1" smtClean="0"/>
              <a:t>ΣδQφ</a:t>
            </a:r>
            <a:r>
              <a:rPr lang="en-US" dirty="0" smtClean="0"/>
              <a:t> is </a:t>
            </a:r>
            <a:r>
              <a:rPr lang="en-US" dirty="0"/>
              <a:t>the relative </a:t>
            </a:r>
            <a:r>
              <a:rPr lang="en-US" dirty="0" smtClean="0"/>
              <a:t>value of </a:t>
            </a:r>
            <a:r>
              <a:rPr lang="en-US" dirty="0" err="1"/>
              <a:t>δQφ</a:t>
            </a:r>
            <a:r>
              <a:rPr lang="en-US" dirty="0"/>
              <a:t> summed over all variations.</a:t>
            </a:r>
            <a:endParaRPr lang="ru-RU" dirty="0"/>
          </a:p>
        </p:txBody>
      </p:sp>
      <p:sp>
        <p:nvSpPr>
          <p:cNvPr id="8" name="TextBox 7"/>
          <p:cNvSpPr txBox="1"/>
          <p:nvPr/>
        </p:nvSpPr>
        <p:spPr>
          <a:xfrm>
            <a:off x="5385388" y="1945811"/>
            <a:ext cx="1654628" cy="1107996"/>
          </a:xfrm>
          <a:prstGeom prst="rect">
            <a:avLst/>
          </a:prstGeom>
          <a:noFill/>
        </p:spPr>
        <p:txBody>
          <a:bodyPr wrap="square" rtlCol="0">
            <a:spAutoFit/>
          </a:bodyPr>
          <a:lstStyle/>
          <a:p>
            <a:r>
              <a:rPr lang="en-US" sz="2200" dirty="0" smtClean="0"/>
              <a:t>Height distribution of emissions</a:t>
            </a:r>
            <a:endParaRPr lang="ru-RU" sz="2200" dirty="0"/>
          </a:p>
        </p:txBody>
      </p:sp>
      <p:sp>
        <p:nvSpPr>
          <p:cNvPr id="9" name="TextBox 8"/>
          <p:cNvSpPr txBox="1"/>
          <p:nvPr/>
        </p:nvSpPr>
        <p:spPr>
          <a:xfrm>
            <a:off x="7137988" y="1945811"/>
            <a:ext cx="1654628" cy="1107996"/>
          </a:xfrm>
          <a:prstGeom prst="rect">
            <a:avLst/>
          </a:prstGeom>
          <a:noFill/>
        </p:spPr>
        <p:txBody>
          <a:bodyPr wrap="square" rtlCol="0">
            <a:spAutoFit/>
          </a:bodyPr>
          <a:lstStyle/>
          <a:p>
            <a:r>
              <a:rPr lang="en-US" sz="2200" dirty="0" smtClean="0"/>
              <a:t>Size distributions in wildfires</a:t>
            </a:r>
            <a:endParaRPr lang="ru-RU" sz="2200" dirty="0"/>
          </a:p>
        </p:txBody>
      </p:sp>
      <p:sp>
        <p:nvSpPr>
          <p:cNvPr id="10" name="TextBox 9"/>
          <p:cNvSpPr txBox="1"/>
          <p:nvPr/>
        </p:nvSpPr>
        <p:spPr>
          <a:xfrm>
            <a:off x="9201067" y="1625186"/>
            <a:ext cx="1654628" cy="1446550"/>
          </a:xfrm>
          <a:prstGeom prst="rect">
            <a:avLst/>
          </a:prstGeom>
          <a:noFill/>
        </p:spPr>
        <p:txBody>
          <a:bodyPr wrap="square" rtlCol="0">
            <a:spAutoFit/>
          </a:bodyPr>
          <a:lstStyle/>
          <a:p>
            <a:r>
              <a:rPr lang="en-US" sz="2200" dirty="0" smtClean="0"/>
              <a:t>Size distributions in dust storms</a:t>
            </a:r>
            <a:endParaRPr lang="ru-RU" sz="2200" dirty="0"/>
          </a:p>
        </p:txBody>
      </p:sp>
    </p:spTree>
    <p:extLst>
      <p:ext uri="{BB962C8B-B14F-4D97-AF65-F5344CB8AC3E}">
        <p14:creationId xmlns:p14="http://schemas.microsoft.com/office/powerpoint/2010/main" val="1071219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6BE3D9-D078-417B-9E8A-9A149A3E8959}" type="slidenum">
              <a:rPr lang="ru-RU" smtClean="0">
                <a:solidFill>
                  <a:prstClr val="black">
                    <a:tint val="75000"/>
                  </a:prstClr>
                </a:solidFill>
              </a:rPr>
              <a:pPr/>
              <a:t>86</a:t>
            </a:fld>
            <a:endParaRPr lang="ru-RU">
              <a:solidFill>
                <a:prstClr val="black">
                  <a:tint val="75000"/>
                </a:prstClr>
              </a:solidFill>
            </a:endParaRPr>
          </a:p>
        </p:txBody>
      </p:sp>
      <p:pic>
        <p:nvPicPr>
          <p:cNvPr id="7" name="Picture 6"/>
          <p:cNvPicPr>
            <a:picLocks noChangeAspect="1"/>
          </p:cNvPicPr>
          <p:nvPr/>
        </p:nvPicPr>
        <p:blipFill>
          <a:blip r:embed="rId2"/>
          <a:stretch>
            <a:fillRect/>
          </a:stretch>
        </p:blipFill>
        <p:spPr>
          <a:xfrm>
            <a:off x="2495601" y="1147640"/>
            <a:ext cx="7979255" cy="5233688"/>
          </a:xfrm>
          <a:prstGeom prst="rect">
            <a:avLst/>
          </a:prstGeom>
        </p:spPr>
      </p:pic>
      <p:sp>
        <p:nvSpPr>
          <p:cNvPr id="8" name="Заголовок 1"/>
          <p:cNvSpPr>
            <a:spLocks noGrp="1"/>
          </p:cNvSpPr>
          <p:nvPr>
            <p:ph type="title"/>
          </p:nvPr>
        </p:nvSpPr>
        <p:spPr>
          <a:xfrm>
            <a:off x="1524000" y="0"/>
            <a:ext cx="9144000" cy="1143000"/>
          </a:xfrm>
        </p:spPr>
        <p:txBody>
          <a:bodyPr>
            <a:normAutofit/>
          </a:bodyPr>
          <a:lstStyle/>
          <a:p>
            <a:r>
              <a:rPr lang="en-US" sz="3000" dirty="0">
                <a:solidFill>
                  <a:schemeClr val="tx2"/>
                </a:solidFill>
              </a:rPr>
              <a:t>Time integrated concentration of Cs-137 for the whole simulation period (3-27.04.2020)</a:t>
            </a:r>
            <a:endParaRPr lang="ru-RU" sz="3000" dirty="0">
              <a:solidFill>
                <a:schemeClr val="tx2"/>
              </a:solidFill>
            </a:endParaRPr>
          </a:p>
        </p:txBody>
      </p:sp>
    </p:spTree>
    <p:extLst>
      <p:ext uri="{BB962C8B-B14F-4D97-AF65-F5344CB8AC3E}">
        <p14:creationId xmlns:p14="http://schemas.microsoft.com/office/powerpoint/2010/main" val="23703690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6BE3D9-D078-417B-9E8A-9A149A3E8959}" type="slidenum">
              <a:rPr lang="ru-RU" smtClean="0">
                <a:solidFill>
                  <a:prstClr val="black">
                    <a:tint val="75000"/>
                  </a:prstClr>
                </a:solidFill>
              </a:rPr>
              <a:pPr/>
              <a:t>87</a:t>
            </a:fld>
            <a:endParaRPr lang="ru-RU">
              <a:solidFill>
                <a:prstClr val="black">
                  <a:tint val="75000"/>
                </a:prstClr>
              </a:solidFill>
            </a:endParaRPr>
          </a:p>
        </p:txBody>
      </p:sp>
      <p:pic>
        <p:nvPicPr>
          <p:cNvPr id="6" name="Picture 5"/>
          <p:cNvPicPr>
            <a:picLocks noChangeAspect="1"/>
          </p:cNvPicPr>
          <p:nvPr/>
        </p:nvPicPr>
        <p:blipFill>
          <a:blip r:embed="rId2"/>
          <a:stretch>
            <a:fillRect/>
          </a:stretch>
        </p:blipFill>
        <p:spPr>
          <a:xfrm>
            <a:off x="2573006" y="817146"/>
            <a:ext cx="7411426" cy="5636191"/>
          </a:xfrm>
          <a:prstGeom prst="rect">
            <a:avLst/>
          </a:prstGeom>
        </p:spPr>
      </p:pic>
      <p:sp>
        <p:nvSpPr>
          <p:cNvPr id="7" name="TextBox 6"/>
          <p:cNvSpPr txBox="1"/>
          <p:nvPr/>
        </p:nvSpPr>
        <p:spPr>
          <a:xfrm>
            <a:off x="4243230" y="1691516"/>
            <a:ext cx="556627" cy="369332"/>
          </a:xfrm>
          <a:prstGeom prst="rect">
            <a:avLst/>
          </a:prstGeom>
          <a:noFill/>
        </p:spPr>
        <p:txBody>
          <a:bodyPr wrap="none" rtlCol="0">
            <a:spAutoFit/>
          </a:bodyPr>
          <a:lstStyle/>
          <a:p>
            <a:r>
              <a:rPr lang="en-US" dirty="0">
                <a:solidFill>
                  <a:prstClr val="black"/>
                </a:solidFill>
              </a:rPr>
              <a:t>Kyiv</a:t>
            </a:r>
          </a:p>
        </p:txBody>
      </p:sp>
      <p:sp>
        <p:nvSpPr>
          <p:cNvPr id="8" name="TextBox 7"/>
          <p:cNvSpPr txBox="1"/>
          <p:nvPr/>
        </p:nvSpPr>
        <p:spPr>
          <a:xfrm>
            <a:off x="7320137" y="1700808"/>
            <a:ext cx="556627" cy="369332"/>
          </a:xfrm>
          <a:prstGeom prst="rect">
            <a:avLst/>
          </a:prstGeom>
          <a:noFill/>
        </p:spPr>
        <p:txBody>
          <a:bodyPr wrap="none" rtlCol="0">
            <a:spAutoFit/>
          </a:bodyPr>
          <a:lstStyle/>
          <a:p>
            <a:r>
              <a:rPr lang="en-US" dirty="0">
                <a:solidFill>
                  <a:prstClr val="black"/>
                </a:solidFill>
              </a:rPr>
              <a:t>Kyiv</a:t>
            </a:r>
          </a:p>
        </p:txBody>
      </p:sp>
      <p:sp>
        <p:nvSpPr>
          <p:cNvPr id="9" name="TextBox 8"/>
          <p:cNvSpPr txBox="1"/>
          <p:nvPr/>
        </p:nvSpPr>
        <p:spPr>
          <a:xfrm>
            <a:off x="4369886" y="4293096"/>
            <a:ext cx="556627" cy="369332"/>
          </a:xfrm>
          <a:prstGeom prst="rect">
            <a:avLst/>
          </a:prstGeom>
          <a:noFill/>
        </p:spPr>
        <p:txBody>
          <a:bodyPr wrap="none" rtlCol="0">
            <a:spAutoFit/>
          </a:bodyPr>
          <a:lstStyle/>
          <a:p>
            <a:r>
              <a:rPr lang="en-US" dirty="0">
                <a:solidFill>
                  <a:prstClr val="black"/>
                </a:solidFill>
              </a:rPr>
              <a:t>Kyiv</a:t>
            </a:r>
          </a:p>
        </p:txBody>
      </p:sp>
      <p:sp>
        <p:nvSpPr>
          <p:cNvPr id="10" name="TextBox 9"/>
          <p:cNvSpPr txBox="1"/>
          <p:nvPr/>
        </p:nvSpPr>
        <p:spPr>
          <a:xfrm>
            <a:off x="7355421" y="4308827"/>
            <a:ext cx="556627" cy="369332"/>
          </a:xfrm>
          <a:prstGeom prst="rect">
            <a:avLst/>
          </a:prstGeom>
          <a:noFill/>
        </p:spPr>
        <p:txBody>
          <a:bodyPr wrap="none" rtlCol="0">
            <a:spAutoFit/>
          </a:bodyPr>
          <a:lstStyle/>
          <a:p>
            <a:r>
              <a:rPr lang="en-US" dirty="0">
                <a:solidFill>
                  <a:prstClr val="black"/>
                </a:solidFill>
              </a:rPr>
              <a:t>Kyiv</a:t>
            </a:r>
          </a:p>
        </p:txBody>
      </p:sp>
      <p:sp>
        <p:nvSpPr>
          <p:cNvPr id="11" name="Заголовок 1"/>
          <p:cNvSpPr>
            <a:spLocks noGrp="1"/>
          </p:cNvSpPr>
          <p:nvPr>
            <p:ph type="title"/>
          </p:nvPr>
        </p:nvSpPr>
        <p:spPr>
          <a:xfrm>
            <a:off x="1524000" y="1"/>
            <a:ext cx="9144000" cy="817145"/>
          </a:xfrm>
        </p:spPr>
        <p:txBody>
          <a:bodyPr>
            <a:normAutofit/>
          </a:bodyPr>
          <a:lstStyle/>
          <a:p>
            <a:r>
              <a:rPr lang="en-US" sz="3000" dirty="0">
                <a:solidFill>
                  <a:schemeClr val="tx2"/>
                </a:solidFill>
              </a:rPr>
              <a:t>Instantaneous concentrations of Cs-137</a:t>
            </a:r>
            <a:endParaRPr lang="ru-RU" sz="3000" dirty="0">
              <a:solidFill>
                <a:schemeClr val="tx2"/>
              </a:solidFill>
            </a:endParaRPr>
          </a:p>
        </p:txBody>
      </p:sp>
    </p:spTree>
    <p:extLst>
      <p:ext uri="{BB962C8B-B14F-4D97-AF65-F5344CB8AC3E}">
        <p14:creationId xmlns:p14="http://schemas.microsoft.com/office/powerpoint/2010/main" val="38743515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D6BE3D9-D078-417B-9E8A-9A149A3E8959}" type="slidenum">
              <a:rPr lang="ru-RU" smtClean="0">
                <a:solidFill>
                  <a:prstClr val="black">
                    <a:tint val="75000"/>
                  </a:prstClr>
                </a:solidFill>
              </a:rPr>
              <a:pPr/>
              <a:t>88</a:t>
            </a:fld>
            <a:endParaRPr lang="ru-RU">
              <a:solidFill>
                <a:prstClr val="black">
                  <a:tint val="75000"/>
                </a:prstClr>
              </a:solidFill>
            </a:endParaRPr>
          </a:p>
        </p:txBody>
      </p:sp>
      <p:graphicFrame>
        <p:nvGraphicFramePr>
          <p:cNvPr id="9" name="Object 8"/>
          <p:cNvGraphicFramePr>
            <a:graphicFrameLocks noChangeAspect="1"/>
          </p:cNvGraphicFramePr>
          <p:nvPr>
            <p:extLst/>
          </p:nvPr>
        </p:nvGraphicFramePr>
        <p:xfrm>
          <a:off x="1847529" y="685754"/>
          <a:ext cx="8181239" cy="5407542"/>
        </p:xfrm>
        <a:graphic>
          <a:graphicData uri="http://schemas.openxmlformats.org/presentationml/2006/ole">
            <mc:AlternateContent xmlns:mc="http://schemas.openxmlformats.org/markup-compatibility/2006">
              <mc:Choice xmlns:v="urn:schemas-microsoft-com:vml" Requires="v">
                <p:oleObj spid="_x0000_s17476" name="Plot" r:id="rId3" imgW="8357760" imgH="5525280" progId="Grapher.Document">
                  <p:embed/>
                </p:oleObj>
              </mc:Choice>
              <mc:Fallback>
                <p:oleObj name="Plot" r:id="rId3" imgW="8357760" imgH="5525280" progId="Grapher.Document">
                  <p:embed/>
                  <p:pic>
                    <p:nvPicPr>
                      <p:cNvPr id="0" name=""/>
                      <p:cNvPicPr/>
                      <p:nvPr/>
                    </p:nvPicPr>
                    <p:blipFill>
                      <a:blip r:embed="rId4"/>
                      <a:stretch>
                        <a:fillRect/>
                      </a:stretch>
                    </p:blipFill>
                    <p:spPr>
                      <a:xfrm>
                        <a:off x="1847529" y="685754"/>
                        <a:ext cx="8181239" cy="5407542"/>
                      </a:xfrm>
                      <a:prstGeom prst="rect">
                        <a:avLst/>
                      </a:prstGeom>
                    </p:spPr>
                  </p:pic>
                </p:oleObj>
              </mc:Fallback>
            </mc:AlternateContent>
          </a:graphicData>
        </a:graphic>
      </p:graphicFrame>
      <p:sp>
        <p:nvSpPr>
          <p:cNvPr id="10" name="Овал 5"/>
          <p:cNvSpPr/>
          <p:nvPr/>
        </p:nvSpPr>
        <p:spPr>
          <a:xfrm>
            <a:off x="4799856" y="1916832"/>
            <a:ext cx="360040" cy="57606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TextBox 10"/>
          <p:cNvSpPr txBox="1"/>
          <p:nvPr/>
        </p:nvSpPr>
        <p:spPr>
          <a:xfrm>
            <a:off x="3719736" y="1032079"/>
            <a:ext cx="2664296" cy="646331"/>
          </a:xfrm>
          <a:prstGeom prst="rect">
            <a:avLst/>
          </a:prstGeom>
          <a:noFill/>
        </p:spPr>
        <p:txBody>
          <a:bodyPr wrap="square" rtlCol="0">
            <a:spAutoFit/>
          </a:bodyPr>
          <a:lstStyle/>
          <a:p>
            <a:r>
              <a:rPr lang="en-US" dirty="0">
                <a:solidFill>
                  <a:prstClr val="black"/>
                </a:solidFill>
              </a:rPr>
              <a:t>11 April, maximum Cs-137 concentration in Kiev</a:t>
            </a:r>
            <a:endParaRPr lang="ru-RU" dirty="0">
              <a:solidFill>
                <a:prstClr val="black"/>
              </a:solidFill>
            </a:endParaRPr>
          </a:p>
        </p:txBody>
      </p:sp>
      <p:sp>
        <p:nvSpPr>
          <p:cNvPr id="12" name="Овал 6"/>
          <p:cNvSpPr/>
          <p:nvPr/>
        </p:nvSpPr>
        <p:spPr>
          <a:xfrm>
            <a:off x="6744072" y="764704"/>
            <a:ext cx="936104" cy="1224136"/>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TextBox 12"/>
          <p:cNvSpPr txBox="1"/>
          <p:nvPr/>
        </p:nvSpPr>
        <p:spPr>
          <a:xfrm>
            <a:off x="7808984" y="974657"/>
            <a:ext cx="1872208" cy="646331"/>
          </a:xfrm>
          <a:prstGeom prst="rect">
            <a:avLst/>
          </a:prstGeom>
          <a:noFill/>
        </p:spPr>
        <p:txBody>
          <a:bodyPr wrap="square" rtlCol="0">
            <a:spAutoFit/>
          </a:bodyPr>
          <a:lstStyle/>
          <a:p>
            <a:r>
              <a:rPr lang="en-US" dirty="0">
                <a:solidFill>
                  <a:prstClr val="black"/>
                </a:solidFill>
              </a:rPr>
              <a:t>16-18 April, Dust Storm</a:t>
            </a:r>
            <a:endParaRPr lang="ru-RU" dirty="0">
              <a:solidFill>
                <a:prstClr val="black"/>
              </a:solidFill>
            </a:endParaRPr>
          </a:p>
        </p:txBody>
      </p:sp>
      <p:sp>
        <p:nvSpPr>
          <p:cNvPr id="14" name="Rectangle 13"/>
          <p:cNvSpPr/>
          <p:nvPr/>
        </p:nvSpPr>
        <p:spPr>
          <a:xfrm>
            <a:off x="1682456" y="6093296"/>
            <a:ext cx="8878041" cy="338554"/>
          </a:xfrm>
          <a:prstGeom prst="rect">
            <a:avLst/>
          </a:prstGeom>
        </p:spPr>
        <p:txBody>
          <a:bodyPr wrap="square">
            <a:spAutoFit/>
          </a:bodyPr>
          <a:lstStyle/>
          <a:p>
            <a:r>
              <a:rPr lang="en-US" sz="1600" dirty="0">
                <a:solidFill>
                  <a:prstClr val="black"/>
                </a:solidFill>
              </a:rPr>
              <a:t>PM2.5 measurement data from </a:t>
            </a:r>
            <a:r>
              <a:rPr lang="en-US" sz="1600" u="sng" dirty="0">
                <a:solidFill>
                  <a:prstClr val="black"/>
                </a:solidFill>
                <a:hlinkClick r:id="rId5"/>
              </a:rPr>
              <a:t>www.saveecobot.com</a:t>
            </a:r>
            <a:r>
              <a:rPr lang="en-US" sz="1600" u="sng" dirty="0">
                <a:solidFill>
                  <a:prstClr val="black"/>
                </a:solidFill>
              </a:rPr>
              <a:t>, </a:t>
            </a:r>
            <a:r>
              <a:rPr lang="en-US" sz="1600" dirty="0">
                <a:solidFill>
                  <a:prstClr val="black"/>
                </a:solidFill>
              </a:rPr>
              <a:t>Cs-137 measurements: Masson et al. (2021) </a:t>
            </a:r>
            <a:endParaRPr lang="ru-RU" sz="1600" dirty="0">
              <a:solidFill>
                <a:prstClr val="black"/>
              </a:solidFill>
            </a:endParaRPr>
          </a:p>
        </p:txBody>
      </p:sp>
      <p:sp>
        <p:nvSpPr>
          <p:cNvPr id="15" name="Заголовок 1"/>
          <p:cNvSpPr>
            <a:spLocks noGrp="1"/>
          </p:cNvSpPr>
          <p:nvPr>
            <p:ph type="title"/>
          </p:nvPr>
        </p:nvSpPr>
        <p:spPr>
          <a:xfrm>
            <a:off x="2135560" y="44624"/>
            <a:ext cx="8217760" cy="469730"/>
          </a:xfrm>
        </p:spPr>
        <p:txBody>
          <a:bodyPr>
            <a:normAutofit fontScale="90000"/>
          </a:bodyPr>
          <a:lstStyle/>
          <a:p>
            <a:r>
              <a:rPr lang="en-US" sz="3000" dirty="0">
                <a:solidFill>
                  <a:schemeClr val="tx2"/>
                </a:solidFill>
              </a:rPr>
              <a:t>Concentrations  of PM2.5 and Cs-137 in Kyiv</a:t>
            </a:r>
            <a:endParaRPr lang="ru-RU" sz="3000" dirty="0">
              <a:solidFill>
                <a:schemeClr val="tx2"/>
              </a:solidFill>
            </a:endParaRPr>
          </a:p>
        </p:txBody>
      </p:sp>
    </p:spTree>
    <p:extLst>
      <p:ext uri="{BB962C8B-B14F-4D97-AF65-F5344CB8AC3E}">
        <p14:creationId xmlns:p14="http://schemas.microsoft.com/office/powerpoint/2010/main" val="39037389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4136571" cy="3753076"/>
          </a:xfrm>
        </p:spPr>
        <p:txBody>
          <a:bodyPr>
            <a:normAutofit fontScale="90000"/>
          </a:bodyPr>
          <a:lstStyle/>
          <a:p>
            <a:r>
              <a:rPr lang="en-US" dirty="0" smtClean="0"/>
              <a:t>Simulated plume on April 16 2020 created all sources (a) and by dust storm only (b)</a:t>
            </a:r>
            <a:endParaRPr lang="ru-RU" dirty="0"/>
          </a:p>
        </p:txBody>
      </p:sp>
      <p:sp>
        <p:nvSpPr>
          <p:cNvPr id="5" name="Номер слайда 4"/>
          <p:cNvSpPr>
            <a:spLocks noGrp="1"/>
          </p:cNvSpPr>
          <p:nvPr>
            <p:ph type="sldNum" sz="quarter" idx="12"/>
          </p:nvPr>
        </p:nvSpPr>
        <p:spPr/>
        <p:txBody>
          <a:bodyPr/>
          <a:lstStyle/>
          <a:p>
            <a:fld id="{9D6BE3D9-D078-417B-9E8A-9A149A3E8959}" type="slidenum">
              <a:rPr lang="ru-RU" smtClean="0">
                <a:solidFill>
                  <a:prstClr val="black">
                    <a:tint val="75000"/>
                  </a:prstClr>
                </a:solidFill>
              </a:rPr>
              <a:pPr/>
              <a:t>89</a:t>
            </a:fld>
            <a:endParaRPr lang="ru-RU">
              <a:solidFill>
                <a:prstClr val="black">
                  <a:tint val="75000"/>
                </a:prstClr>
              </a:solidFill>
            </a:endParaRPr>
          </a:p>
        </p:txBody>
      </p:sp>
      <p:pic>
        <p:nvPicPr>
          <p:cNvPr id="6" name="Рисунок 5"/>
          <p:cNvPicPr>
            <a:picLocks noChangeAspect="1"/>
          </p:cNvPicPr>
          <p:nvPr/>
        </p:nvPicPr>
        <p:blipFill>
          <a:blip r:embed="rId2"/>
          <a:stretch>
            <a:fillRect/>
          </a:stretch>
        </p:blipFill>
        <p:spPr>
          <a:xfrm>
            <a:off x="5247290" y="81817"/>
            <a:ext cx="5486024" cy="6776183"/>
          </a:xfrm>
          <a:prstGeom prst="rect">
            <a:avLst/>
          </a:prstGeom>
        </p:spPr>
      </p:pic>
    </p:spTree>
    <p:extLst>
      <p:ext uri="{BB962C8B-B14F-4D97-AF65-F5344CB8AC3E}">
        <p14:creationId xmlns:p14="http://schemas.microsoft.com/office/powerpoint/2010/main" val="2898469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199" y="0"/>
            <a:ext cx="10515600" cy="1325563"/>
          </a:xfrm>
        </p:spPr>
        <p:txBody>
          <a:bodyPr/>
          <a:lstStyle/>
          <a:p>
            <a:r>
              <a:rPr lang="en-US" dirty="0" smtClean="0"/>
              <a:t>Depletion of the cloud – wet removal</a:t>
            </a:r>
            <a:endParaRPr lang="ru-RU" dirty="0"/>
          </a:p>
        </p:txBody>
      </p:sp>
      <p:sp>
        <p:nvSpPr>
          <p:cNvPr id="3" name="Объект 2"/>
          <p:cNvSpPr>
            <a:spLocks noGrp="1"/>
          </p:cNvSpPr>
          <p:nvPr>
            <p:ph idx="1"/>
          </p:nvPr>
        </p:nvSpPr>
        <p:spPr>
          <a:xfrm>
            <a:off x="749875" y="1688666"/>
            <a:ext cx="11450783" cy="5169334"/>
          </a:xfrm>
        </p:spPr>
        <p:txBody>
          <a:bodyPr>
            <a:normAutofit/>
          </a:bodyPr>
          <a:lstStyle/>
          <a:p>
            <a:endParaRPr lang="en-US" dirty="0"/>
          </a:p>
          <a:p>
            <a:r>
              <a:rPr lang="en-US" dirty="0" err="1" smtClean="0"/>
              <a:t>Λ</a:t>
            </a:r>
            <a:r>
              <a:rPr lang="en-US" baseline="-25000" dirty="0" err="1" smtClean="0"/>
              <a:t>i</a:t>
            </a:r>
            <a:r>
              <a:rPr lang="en-US" dirty="0" smtClean="0"/>
              <a:t> – scavenging  coefficients, different for </a:t>
            </a:r>
            <a:r>
              <a:rPr lang="en-US" dirty="0" err="1" smtClean="0"/>
              <a:t>i</a:t>
            </a:r>
            <a:r>
              <a:rPr lang="en-US" dirty="0" smtClean="0"/>
              <a:t>=1 (below-cloud) and </a:t>
            </a:r>
            <a:r>
              <a:rPr lang="en-US" dirty="0" err="1" smtClean="0"/>
              <a:t>i</a:t>
            </a:r>
            <a:r>
              <a:rPr lang="en-US" dirty="0" smtClean="0"/>
              <a:t>=2(in-cloud)</a:t>
            </a:r>
          </a:p>
          <a:p>
            <a:pPr marL="0" indent="0">
              <a:buNone/>
            </a:pPr>
            <a:endParaRPr lang="en-US" dirty="0" smtClean="0"/>
          </a:p>
          <a:p>
            <a:pPr marL="0" indent="0">
              <a:buNone/>
            </a:pPr>
            <a:endParaRPr lang="en-US" dirty="0"/>
          </a:p>
          <a:p>
            <a:r>
              <a:rPr lang="en-US" dirty="0" smtClean="0"/>
              <a:t>For </a:t>
            </a:r>
            <a:r>
              <a:rPr lang="en-US" dirty="0" err="1" smtClean="0"/>
              <a:t>i</a:t>
            </a:r>
            <a:r>
              <a:rPr lang="en-US" dirty="0" smtClean="0"/>
              <a:t>=1 conventional parameterization:                                 , I – </a:t>
            </a:r>
            <a:r>
              <a:rPr lang="en-US" dirty="0" err="1" smtClean="0"/>
              <a:t>precip</a:t>
            </a:r>
            <a:r>
              <a:rPr lang="en-US" dirty="0" smtClean="0"/>
              <a:t>. Intensity, d- aerosols’ size; A(d) is different for rain</a:t>
            </a:r>
            <a:r>
              <a:rPr lang="en-US" dirty="0"/>
              <a:t> </a:t>
            </a:r>
            <a:r>
              <a:rPr lang="en-US" dirty="0" smtClean="0"/>
              <a:t>and  snow</a:t>
            </a:r>
          </a:p>
          <a:p>
            <a:pPr marL="0" indent="0">
              <a:buNone/>
            </a:pPr>
            <a:endParaRPr lang="en-US" dirty="0" smtClean="0"/>
          </a:p>
          <a:p>
            <a:r>
              <a:rPr lang="en-US" dirty="0" smtClean="0"/>
              <a:t>For in-cloud scavenging (</a:t>
            </a:r>
            <a:r>
              <a:rPr lang="en-US" dirty="0" err="1" smtClean="0"/>
              <a:t>i</a:t>
            </a:r>
            <a:r>
              <a:rPr lang="en-US" dirty="0" smtClean="0"/>
              <a:t>=2)  - more complex relationships for </a:t>
            </a:r>
            <a:r>
              <a:rPr lang="el-GR" dirty="0" smtClean="0"/>
              <a:t>Λ</a:t>
            </a:r>
            <a:endParaRPr lang="en-US" dirty="0" smtClean="0"/>
          </a:p>
          <a:p>
            <a:pPr marL="0" indent="0">
              <a:buNone/>
            </a:pPr>
            <a:endParaRPr lang="ru-RU"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2286652477"/>
              </p:ext>
            </p:extLst>
          </p:nvPr>
        </p:nvGraphicFramePr>
        <p:xfrm>
          <a:off x="2043697" y="1325563"/>
          <a:ext cx="6885275" cy="684501"/>
        </p:xfrm>
        <a:graphic>
          <a:graphicData uri="http://schemas.openxmlformats.org/presentationml/2006/ole">
            <mc:AlternateContent xmlns:mc="http://schemas.openxmlformats.org/markup-compatibility/2006">
              <mc:Choice xmlns:v="urn:schemas-microsoft-com:vml" Requires="v">
                <p:oleObj spid="_x0000_s9460" name="Equation" r:id="rId4" imgW="2171520" imgH="215640" progId="Equation.DSMT4">
                  <p:embed/>
                </p:oleObj>
              </mc:Choice>
              <mc:Fallback>
                <p:oleObj name="Equation" r:id="rId4" imgW="2171520" imgH="215640" progId="Equation.DSMT4">
                  <p:embed/>
                  <p:pic>
                    <p:nvPicPr>
                      <p:cNvPr id="0" name=""/>
                      <p:cNvPicPr/>
                      <p:nvPr/>
                    </p:nvPicPr>
                    <p:blipFill>
                      <a:blip r:embed="rId5"/>
                      <a:stretch>
                        <a:fillRect/>
                      </a:stretch>
                    </p:blipFill>
                    <p:spPr>
                      <a:xfrm>
                        <a:off x="2043697" y="1325563"/>
                        <a:ext cx="6885275" cy="684501"/>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1397848983"/>
              </p:ext>
            </p:extLst>
          </p:nvPr>
        </p:nvGraphicFramePr>
        <p:xfrm>
          <a:off x="6876335" y="3497407"/>
          <a:ext cx="2052637" cy="685800"/>
        </p:xfrm>
        <a:graphic>
          <a:graphicData uri="http://schemas.openxmlformats.org/presentationml/2006/ole">
            <mc:AlternateContent xmlns:mc="http://schemas.openxmlformats.org/markup-compatibility/2006">
              <mc:Choice xmlns:v="urn:schemas-microsoft-com:vml" Requires="v">
                <p:oleObj spid="_x0000_s9461" name="Equation" r:id="rId6" imgW="647640" imgH="215640" progId="Equation.DSMT4">
                  <p:embed/>
                </p:oleObj>
              </mc:Choice>
              <mc:Fallback>
                <p:oleObj name="Equation" r:id="rId6" imgW="647640" imgH="215640" progId="Equation.DSMT4">
                  <p:embed/>
                  <p:pic>
                    <p:nvPicPr>
                      <p:cNvPr id="0" name=""/>
                      <p:cNvPicPr/>
                      <p:nvPr/>
                    </p:nvPicPr>
                    <p:blipFill>
                      <a:blip r:embed="rId7"/>
                      <a:stretch>
                        <a:fillRect/>
                      </a:stretch>
                    </p:blipFill>
                    <p:spPr>
                      <a:xfrm>
                        <a:off x="6876335" y="3497407"/>
                        <a:ext cx="2052637" cy="685800"/>
                      </a:xfrm>
                      <a:prstGeom prst="rect">
                        <a:avLst/>
                      </a:prstGeom>
                    </p:spPr>
                  </p:pic>
                </p:oleObj>
              </mc:Fallback>
            </mc:AlternateContent>
          </a:graphicData>
        </a:graphic>
      </p:graphicFrame>
      <p:sp>
        <p:nvSpPr>
          <p:cNvPr id="6" name="Номер слайда 5"/>
          <p:cNvSpPr>
            <a:spLocks noGrp="1"/>
          </p:cNvSpPr>
          <p:nvPr>
            <p:ph type="sldNum" sz="quarter" idx="12"/>
          </p:nvPr>
        </p:nvSpPr>
        <p:spPr/>
        <p:txBody>
          <a:bodyPr/>
          <a:lstStyle/>
          <a:p>
            <a:fld id="{953A9116-0FA2-4DBF-AA41-0C4638D3F7CD}" type="slidenum">
              <a:rPr lang="ru-RU" smtClean="0"/>
              <a:t>9</a:t>
            </a:fld>
            <a:endParaRPr lang="ru-RU"/>
          </a:p>
        </p:txBody>
      </p:sp>
    </p:spTree>
    <p:extLst>
      <p:ext uri="{BB962C8B-B14F-4D97-AF65-F5344CB8AC3E}">
        <p14:creationId xmlns:p14="http://schemas.microsoft.com/office/powerpoint/2010/main" val="12348466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843298"/>
            <a:ext cx="12061372" cy="5812755"/>
          </a:xfrm>
        </p:spPr>
        <p:txBody>
          <a:bodyPr>
            <a:noAutofit/>
          </a:bodyPr>
          <a:lstStyle/>
          <a:p>
            <a:pPr>
              <a:lnSpc>
                <a:spcPct val="140000"/>
              </a:lnSpc>
            </a:pPr>
            <a:r>
              <a:rPr lang="en-US" sz="2200" dirty="0"/>
              <a:t>Ensemble iterative source inversion method (EISIM) was developed to properly take into account uncertainties in input data and model parameters in process of source term estimation. </a:t>
            </a:r>
          </a:p>
          <a:p>
            <a:pPr>
              <a:lnSpc>
                <a:spcPct val="140000"/>
              </a:lnSpc>
            </a:pPr>
            <a:r>
              <a:rPr lang="en-US" sz="2200" dirty="0"/>
              <a:t>The estimated total emission of Cs-137 from wildfires was close to the first guess estimations: 450 </a:t>
            </a:r>
            <a:r>
              <a:rPr lang="en-US" sz="2200" dirty="0" err="1"/>
              <a:t>GBq</a:t>
            </a:r>
            <a:r>
              <a:rPr lang="en-US" sz="2200" dirty="0"/>
              <a:t> vs. 586 </a:t>
            </a:r>
            <a:r>
              <a:rPr lang="en-US" sz="2200" dirty="0" err="1"/>
              <a:t>GBq</a:t>
            </a:r>
            <a:r>
              <a:rPr lang="en-US" sz="2200" dirty="0"/>
              <a:t>. The confidence interval of the emitted inventory is large: from 45 to 1330 </a:t>
            </a:r>
            <a:r>
              <a:rPr lang="en-US" sz="2200" dirty="0" err="1"/>
              <a:t>Gbq</a:t>
            </a:r>
            <a:r>
              <a:rPr lang="en-US" sz="2200" dirty="0"/>
              <a:t>.</a:t>
            </a:r>
          </a:p>
          <a:p>
            <a:pPr>
              <a:lnSpc>
                <a:spcPct val="140000"/>
              </a:lnSpc>
            </a:pPr>
            <a:r>
              <a:rPr lang="en-US" sz="2200" dirty="0"/>
              <a:t>The obtained estimates of the respective total emission due to wind </a:t>
            </a:r>
            <a:r>
              <a:rPr lang="en-US" sz="2200" dirty="0" err="1"/>
              <a:t>resuspension</a:t>
            </a:r>
            <a:r>
              <a:rPr lang="en-US" sz="2200" dirty="0"/>
              <a:t> during dust storm: 25 </a:t>
            </a:r>
            <a:r>
              <a:rPr lang="en-US" sz="2200" dirty="0" err="1"/>
              <a:t>GBq</a:t>
            </a:r>
            <a:r>
              <a:rPr lang="en-US" sz="2200" dirty="0"/>
              <a:t> with the upper confidence limit 106 </a:t>
            </a:r>
            <a:r>
              <a:rPr lang="en-US" sz="2200" dirty="0" err="1"/>
              <a:t>GBq</a:t>
            </a:r>
            <a:r>
              <a:rPr lang="en-US" sz="2200" dirty="0"/>
              <a:t>, significantly less than the respective first guess emission (162 </a:t>
            </a:r>
            <a:r>
              <a:rPr lang="en-US" sz="2200" dirty="0" err="1"/>
              <a:t>Gbq</a:t>
            </a:r>
            <a:r>
              <a:rPr lang="en-US" sz="2200" dirty="0" smtClean="0"/>
              <a:t>).</a:t>
            </a:r>
          </a:p>
          <a:p>
            <a:pPr>
              <a:lnSpc>
                <a:spcPct val="140000"/>
              </a:lnSpc>
            </a:pPr>
            <a:r>
              <a:rPr lang="en-US" sz="2200" dirty="0" smtClean="0"/>
              <a:t>Dust storm, being order of magnitude less powerful source of radioactivity than wildfires created comparable or greater pollution over wide region over large areas</a:t>
            </a:r>
          </a:p>
          <a:p>
            <a:pPr>
              <a:lnSpc>
                <a:spcPct val="140000"/>
              </a:lnSpc>
            </a:pPr>
            <a:r>
              <a:rPr lang="en-US" sz="2200" dirty="0"/>
              <a:t> </a:t>
            </a:r>
            <a:r>
              <a:rPr lang="en-US" sz="2200" dirty="0" smtClean="0"/>
              <a:t>The </a:t>
            </a:r>
            <a:r>
              <a:rPr lang="en-US" sz="2200" dirty="0"/>
              <a:t>meteorological input data has the most significant impact on the variability of the total emission </a:t>
            </a:r>
            <a:r>
              <a:rPr lang="en-US" sz="2200" dirty="0" smtClean="0"/>
              <a:t>inventory, it explains about 50% of the variance; height distribution parameters explain 26% of the variance; size distribution; 16% of the variance</a:t>
            </a:r>
          </a:p>
          <a:p>
            <a:pPr>
              <a:lnSpc>
                <a:spcPct val="140000"/>
              </a:lnSpc>
            </a:pPr>
            <a:r>
              <a:rPr lang="en-US" sz="2200" dirty="0" smtClean="0"/>
              <a:t>Method EISIM could be used also in STE problems related to other accidents such as Fukushima</a:t>
            </a:r>
            <a:endParaRPr lang="en-US" sz="2200" dirty="0"/>
          </a:p>
        </p:txBody>
      </p:sp>
      <p:sp>
        <p:nvSpPr>
          <p:cNvPr id="5" name="Slide Number Placeholder 4"/>
          <p:cNvSpPr>
            <a:spLocks noGrp="1"/>
          </p:cNvSpPr>
          <p:nvPr>
            <p:ph type="sldNum" sz="quarter" idx="12"/>
          </p:nvPr>
        </p:nvSpPr>
        <p:spPr/>
        <p:txBody>
          <a:bodyPr/>
          <a:lstStyle/>
          <a:p>
            <a:fld id="{9D6BE3D9-D078-417B-9E8A-9A149A3E8959}" type="slidenum">
              <a:rPr lang="ru-RU" smtClean="0">
                <a:solidFill>
                  <a:prstClr val="black">
                    <a:tint val="75000"/>
                  </a:prstClr>
                </a:solidFill>
              </a:rPr>
              <a:pPr/>
              <a:t>90</a:t>
            </a:fld>
            <a:endParaRPr lang="ru-RU">
              <a:solidFill>
                <a:prstClr val="black">
                  <a:tint val="75000"/>
                </a:prstClr>
              </a:solidFill>
            </a:endParaRPr>
          </a:p>
        </p:txBody>
      </p:sp>
      <p:sp>
        <p:nvSpPr>
          <p:cNvPr id="7" name="Заголовок 1"/>
          <p:cNvSpPr>
            <a:spLocks noGrp="1"/>
          </p:cNvSpPr>
          <p:nvPr>
            <p:ph type="title"/>
          </p:nvPr>
        </p:nvSpPr>
        <p:spPr>
          <a:xfrm>
            <a:off x="1524000" y="0"/>
            <a:ext cx="9144000" cy="1143000"/>
          </a:xfrm>
        </p:spPr>
        <p:txBody>
          <a:bodyPr>
            <a:normAutofit/>
          </a:bodyPr>
          <a:lstStyle/>
          <a:p>
            <a:r>
              <a:rPr lang="en-US" sz="3000" dirty="0" smtClean="0">
                <a:solidFill>
                  <a:schemeClr val="tx2"/>
                </a:solidFill>
              </a:rPr>
              <a:t>Conclusions from the study</a:t>
            </a:r>
            <a:endParaRPr lang="ru-RU" sz="3000" dirty="0">
              <a:solidFill>
                <a:schemeClr val="tx2"/>
              </a:solidFill>
            </a:endParaRPr>
          </a:p>
        </p:txBody>
      </p:sp>
    </p:spTree>
    <p:extLst>
      <p:ext uri="{BB962C8B-B14F-4D97-AF65-F5344CB8AC3E}">
        <p14:creationId xmlns:p14="http://schemas.microsoft.com/office/powerpoint/2010/main" val="17559197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000" dirty="0" smtClean="0"/>
              <a:t>More </a:t>
            </a:r>
            <a:r>
              <a:rPr lang="en-US" sz="3000" dirty="0" err="1" smtClean="0"/>
              <a:t>detal</a:t>
            </a:r>
            <a:r>
              <a:rPr lang="en-US" sz="3000" dirty="0" smtClean="0"/>
              <a:t>:</a:t>
            </a:r>
            <a:endParaRPr lang="ru-RU" sz="3000" dirty="0"/>
          </a:p>
        </p:txBody>
      </p:sp>
      <p:sp>
        <p:nvSpPr>
          <p:cNvPr id="5" name="Номер слайда 4"/>
          <p:cNvSpPr>
            <a:spLocks noGrp="1"/>
          </p:cNvSpPr>
          <p:nvPr>
            <p:ph type="sldNum" sz="quarter" idx="12"/>
          </p:nvPr>
        </p:nvSpPr>
        <p:spPr/>
        <p:txBody>
          <a:bodyPr/>
          <a:lstStyle/>
          <a:p>
            <a:fld id="{9D6BE3D9-D078-417B-9E8A-9A149A3E8959}" type="slidenum">
              <a:rPr lang="ru-RU" smtClean="0">
                <a:solidFill>
                  <a:prstClr val="black">
                    <a:tint val="75000"/>
                  </a:prstClr>
                </a:solidFill>
              </a:rPr>
              <a:pPr/>
              <a:t>91</a:t>
            </a:fld>
            <a:endParaRPr lang="ru-RU">
              <a:solidFill>
                <a:prstClr val="black">
                  <a:tint val="75000"/>
                </a:prstClr>
              </a:solidFill>
            </a:endParaRPr>
          </a:p>
        </p:txBody>
      </p:sp>
      <p:pic>
        <p:nvPicPr>
          <p:cNvPr id="6" name="Рисунок 5"/>
          <p:cNvPicPr>
            <a:picLocks noChangeAspect="1"/>
          </p:cNvPicPr>
          <p:nvPr/>
        </p:nvPicPr>
        <p:blipFill rotWithShape="1">
          <a:blip r:embed="rId2"/>
          <a:srcRect b="10190"/>
          <a:stretch/>
        </p:blipFill>
        <p:spPr>
          <a:xfrm>
            <a:off x="1278358" y="1735936"/>
            <a:ext cx="9635283" cy="3788110"/>
          </a:xfrm>
          <a:prstGeom prst="rect">
            <a:avLst/>
          </a:prstGeom>
        </p:spPr>
      </p:pic>
    </p:spTree>
    <p:extLst>
      <p:ext uri="{BB962C8B-B14F-4D97-AF65-F5344CB8AC3E}">
        <p14:creationId xmlns:p14="http://schemas.microsoft.com/office/powerpoint/2010/main" val="35008232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
          <p:cNvSpPr txBox="1">
            <a:spLocks noGrp="1"/>
          </p:cNvSpPr>
          <p:nvPr>
            <p:ph type="ctrTitle"/>
          </p:nvPr>
        </p:nvSpPr>
        <p:spPr>
          <a:xfrm>
            <a:off x="1219200" y="1207587"/>
            <a:ext cx="10079600" cy="2384699"/>
          </a:xfrm>
          <a:prstGeom prst="rect">
            <a:avLst/>
          </a:prstGeom>
          <a:noFill/>
          <a:ln>
            <a:noFill/>
          </a:ln>
        </p:spPr>
        <p:txBody>
          <a:bodyPr spcFirstLastPara="1" vert="horz" wrap="square" lIns="121900" tIns="121900" rIns="121900" bIns="121900" rtlCol="0" anchor="b" anchorCtr="0">
            <a:noAutofit/>
          </a:bodyPr>
          <a:lstStyle/>
          <a:p>
            <a:r>
              <a:rPr lang="en-GB" sz="4000" dirty="0" smtClean="0">
                <a:ea typeface="Montserrat"/>
                <a:cs typeface="Montserrat"/>
                <a:sym typeface="Montserrat"/>
              </a:rPr>
              <a:t>IV.2 FLEXPART-based pilot </a:t>
            </a:r>
            <a:r>
              <a:rPr lang="en-GB" sz="4000" dirty="0">
                <a:ea typeface="Montserrat"/>
                <a:cs typeface="Montserrat"/>
                <a:sym typeface="Montserrat"/>
              </a:rPr>
              <a:t>system for possible sources of radioactive air pollution analysis using inverse </a:t>
            </a:r>
            <a:r>
              <a:rPr lang="en-GB" sz="4000" dirty="0" err="1">
                <a:ea typeface="Montserrat"/>
                <a:cs typeface="Montserrat"/>
                <a:sym typeface="Montserrat"/>
              </a:rPr>
              <a:t>modeling</a:t>
            </a:r>
            <a:endParaRPr lang="uk-UA" sz="4000" dirty="0"/>
          </a:p>
        </p:txBody>
      </p:sp>
      <p:sp>
        <p:nvSpPr>
          <p:cNvPr id="124" name="Google Shape;124;p1"/>
          <p:cNvSpPr txBox="1"/>
          <p:nvPr/>
        </p:nvSpPr>
        <p:spPr>
          <a:xfrm>
            <a:off x="11279717" y="6190222"/>
            <a:ext cx="732367" cy="524933"/>
          </a:xfrm>
          <a:prstGeom prst="rect">
            <a:avLst/>
          </a:prstGeom>
          <a:noFill/>
          <a:ln>
            <a:noFill/>
          </a:ln>
        </p:spPr>
        <p:txBody>
          <a:bodyPr spcFirstLastPara="1" wrap="square" lIns="121900" tIns="121900" rIns="121900" bIns="121900" anchor="ctr" anchorCtr="0">
            <a:noAutofit/>
          </a:bodyPr>
          <a:lstStyle/>
          <a:p>
            <a:pPr algn="r">
              <a:buClr>
                <a:srgbClr val="FFFFFF"/>
              </a:buClr>
              <a:buSzPts val="1200"/>
            </a:pPr>
            <a:fld id="{00000000-1234-1234-1234-123412341234}" type="slidenum">
              <a:rPr lang="en-US" sz="1600">
                <a:latin typeface="Roboto"/>
                <a:ea typeface="Roboto"/>
                <a:cs typeface="Roboto"/>
                <a:sym typeface="Roboto"/>
              </a:rPr>
              <a:pPr algn="r">
                <a:buClr>
                  <a:srgbClr val="FFFFFF"/>
                </a:buClr>
                <a:buSzPts val="1200"/>
              </a:pPr>
              <a:t>92</a:t>
            </a:fld>
            <a:endParaRPr sz="2400" dirty="0"/>
          </a:p>
        </p:txBody>
      </p:sp>
      <p:sp>
        <p:nvSpPr>
          <p:cNvPr id="2" name="TextBox 1"/>
          <p:cNvSpPr txBox="1"/>
          <p:nvPr/>
        </p:nvSpPr>
        <p:spPr>
          <a:xfrm>
            <a:off x="1918003" y="4383314"/>
            <a:ext cx="9361714" cy="707886"/>
          </a:xfrm>
          <a:prstGeom prst="rect">
            <a:avLst/>
          </a:prstGeom>
          <a:noFill/>
        </p:spPr>
        <p:txBody>
          <a:bodyPr wrap="square" rtlCol="0">
            <a:spAutoFit/>
          </a:bodyPr>
          <a:lstStyle/>
          <a:p>
            <a:r>
              <a:rPr lang="en-US" sz="2000" dirty="0" err="1"/>
              <a:t>Kovalets</a:t>
            </a:r>
            <a:r>
              <a:rPr lang="en-US" sz="2000" dirty="0"/>
              <a:t> </a:t>
            </a:r>
            <a:r>
              <a:rPr lang="en-US" sz="2000" dirty="0" smtClean="0"/>
              <a:t>et al. (2025). Lecture </a:t>
            </a:r>
            <a:r>
              <a:rPr lang="en-US" sz="2000" dirty="0"/>
              <a:t>Notes in Networks and Systems, Vol. 1391, pp.1–14, https://doi.org/10.1007/978-3-031-90735-7_1 </a:t>
            </a:r>
            <a:r>
              <a:rPr lang="en-US" sz="2000" dirty="0" smtClean="0"/>
              <a:t> (in press)</a:t>
            </a:r>
            <a:endParaRPr lang="ru-RU" sz="2000" dirty="0"/>
          </a:p>
        </p:txBody>
      </p:sp>
    </p:spTree>
    <p:extLst>
      <p:ext uri="{BB962C8B-B14F-4D97-AF65-F5344CB8AC3E}">
        <p14:creationId xmlns:p14="http://schemas.microsoft.com/office/powerpoint/2010/main" val="431945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p:cNvSpPr txBox="1">
            <a:spLocks noGrp="1"/>
          </p:cNvSpPr>
          <p:nvPr>
            <p:ph type="title"/>
          </p:nvPr>
        </p:nvSpPr>
        <p:spPr>
          <a:xfrm>
            <a:off x="0" y="-126617"/>
            <a:ext cx="10276533" cy="795200"/>
          </a:xfrm>
          <a:prstGeom prst="rect">
            <a:avLst/>
          </a:prstGeom>
          <a:noFill/>
          <a:ln>
            <a:noFill/>
          </a:ln>
        </p:spPr>
        <p:txBody>
          <a:bodyPr spcFirstLastPara="1" vert="horz" wrap="square" lIns="121900" tIns="121900" rIns="121900" bIns="121900" rtlCol="0" anchor="t" anchorCtr="0">
            <a:noAutofit/>
          </a:bodyPr>
          <a:lstStyle/>
          <a:p>
            <a:pPr algn="l">
              <a:spcBef>
                <a:spcPts val="0"/>
              </a:spcBef>
              <a:buSzPts val="3000"/>
            </a:pPr>
            <a:r>
              <a:rPr lang="en-US" sz="3733" dirty="0">
                <a:ea typeface="Montserrat"/>
                <a:cs typeface="Montserrat"/>
                <a:sym typeface="Montserrat"/>
              </a:rPr>
              <a:t>An Actual Example</a:t>
            </a:r>
            <a:endParaRPr lang="en-US" sz="2133" dirty="0">
              <a:ea typeface="Montserrat"/>
              <a:cs typeface="Montserrat"/>
              <a:sym typeface="Montserrat"/>
            </a:endParaRPr>
          </a:p>
        </p:txBody>
      </p:sp>
      <p:sp>
        <p:nvSpPr>
          <p:cNvPr id="154" name="Google Shape;154;p4"/>
          <p:cNvSpPr txBox="1"/>
          <p:nvPr/>
        </p:nvSpPr>
        <p:spPr>
          <a:xfrm>
            <a:off x="11279717" y="6201834"/>
            <a:ext cx="732367" cy="524933"/>
          </a:xfrm>
          <a:prstGeom prst="rect">
            <a:avLst/>
          </a:prstGeom>
          <a:noFill/>
          <a:ln>
            <a:noFill/>
          </a:ln>
        </p:spPr>
        <p:txBody>
          <a:bodyPr spcFirstLastPara="1" wrap="square" lIns="121900" tIns="121900" rIns="121900" bIns="121900" anchor="ctr" anchorCtr="0">
            <a:noAutofit/>
          </a:bodyPr>
          <a:lstStyle/>
          <a:p>
            <a:pPr algn="r">
              <a:buClr>
                <a:schemeClr val="lt1"/>
              </a:buClr>
              <a:buSzPts val="1200"/>
            </a:pPr>
            <a:fld id="{00000000-1234-1234-1234-123412341234}" type="slidenum">
              <a:rPr lang="en-US" sz="1600">
                <a:latin typeface="Roboto"/>
                <a:ea typeface="Roboto"/>
                <a:cs typeface="Roboto"/>
                <a:sym typeface="Roboto"/>
              </a:rPr>
              <a:pPr algn="r">
                <a:buClr>
                  <a:schemeClr val="lt1"/>
                </a:buClr>
                <a:buSzPts val="1200"/>
              </a:pPr>
              <a:t>93</a:t>
            </a:fld>
            <a:endParaRPr sz="2400" dirty="0"/>
          </a:p>
        </p:txBody>
      </p:sp>
      <p:sp>
        <p:nvSpPr>
          <p:cNvPr id="155" name="Google Shape;155;p4"/>
          <p:cNvSpPr txBox="1"/>
          <p:nvPr/>
        </p:nvSpPr>
        <p:spPr>
          <a:xfrm>
            <a:off x="817335" y="784907"/>
            <a:ext cx="10673443" cy="984845"/>
          </a:xfrm>
          <a:prstGeom prst="rect">
            <a:avLst/>
          </a:prstGeom>
          <a:noFill/>
          <a:ln>
            <a:noFill/>
          </a:ln>
        </p:spPr>
        <p:txBody>
          <a:bodyPr spcFirstLastPara="1" wrap="square" lIns="121900" tIns="121900" rIns="121900" bIns="121900" anchor="t" anchorCtr="0">
            <a:spAutoFit/>
          </a:bodyPr>
          <a:lstStyle/>
          <a:p>
            <a:r>
              <a:rPr lang="en-US" sz="2400" dirty="0">
                <a:latin typeface="+mj-lt"/>
                <a:ea typeface="Roboto Light"/>
                <a:cs typeface="Roboto Light"/>
                <a:sym typeface="Roboto Light"/>
              </a:rPr>
              <a:t>Detection of radioactive contamination iodine-131(I-131) of unknown origin in </a:t>
            </a:r>
            <a:r>
              <a:rPr lang="en-US" sz="2400" dirty="0" smtClean="0">
                <a:latin typeface="+mj-lt"/>
                <a:ea typeface="Roboto Light"/>
                <a:cs typeface="Roboto Light"/>
                <a:sym typeface="Roboto Light"/>
              </a:rPr>
              <a:t>2016 over Europe</a:t>
            </a:r>
            <a:endParaRPr sz="2400" dirty="0">
              <a:latin typeface="+mj-lt"/>
              <a:ea typeface="Roboto Light"/>
              <a:cs typeface="Roboto Light"/>
              <a:sym typeface="Roboto Light"/>
            </a:endParaRPr>
          </a:p>
        </p:txBody>
      </p:sp>
      <p:pic>
        <p:nvPicPr>
          <p:cNvPr id="7" name="image1.png">
            <a:extLst>
              <a:ext uri="{FF2B5EF4-FFF2-40B4-BE49-F238E27FC236}">
                <a16:creationId xmlns:a16="http://schemas.microsoft.com/office/drawing/2014/main" xmlns="" id="{5422E367-60A5-F347-A16E-DEF4224B115D}"/>
              </a:ext>
            </a:extLst>
          </p:cNvPr>
          <p:cNvPicPr>
            <a:picLocks noChangeAspect="1"/>
          </p:cNvPicPr>
          <p:nvPr/>
        </p:nvPicPr>
        <p:blipFill rotWithShape="1">
          <a:blip r:embed="rId3">
            <a:extLst>
              <a:ext uri="{28A0092B-C50C-407E-A947-70E740481C1C}">
                <a14:useLocalDpi xmlns:a14="http://schemas.microsoft.com/office/drawing/2010/main" val="0"/>
              </a:ext>
            </a:extLst>
          </a:blip>
          <a:srcRect r="1155"/>
          <a:stretch/>
        </p:blipFill>
        <p:spPr bwMode="auto">
          <a:xfrm>
            <a:off x="1412316" y="1725878"/>
            <a:ext cx="9483483" cy="5000889"/>
          </a:xfrm>
          <a:prstGeom prst="rect">
            <a:avLst/>
          </a:prstGeom>
          <a:noFill/>
          <a:ln>
            <a:noFill/>
          </a:ln>
        </p:spPr>
      </p:pic>
    </p:spTree>
    <p:extLst>
      <p:ext uri="{BB962C8B-B14F-4D97-AF65-F5344CB8AC3E}">
        <p14:creationId xmlns:p14="http://schemas.microsoft.com/office/powerpoint/2010/main" val="27434872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5"/>
          <p:cNvSpPr txBox="1">
            <a:spLocks noGrp="1"/>
          </p:cNvSpPr>
          <p:nvPr>
            <p:ph type="body" idx="4294967295"/>
          </p:nvPr>
        </p:nvSpPr>
        <p:spPr>
          <a:xfrm>
            <a:off x="1151467" y="2158114"/>
            <a:ext cx="9677533" cy="2541772"/>
          </a:xfrm>
          <a:prstGeom prst="rect">
            <a:avLst/>
          </a:prstGeom>
          <a:noFill/>
          <a:ln>
            <a:noFill/>
          </a:ln>
        </p:spPr>
        <p:txBody>
          <a:bodyPr spcFirstLastPara="1" vert="horz" wrap="square" lIns="121900" tIns="60933" rIns="121900" bIns="60933" rtlCol="0" anchor="t" anchorCtr="0">
            <a:noAutofit/>
          </a:bodyPr>
          <a:lstStyle/>
          <a:p>
            <a:pPr marL="457189" indent="-457189">
              <a:spcBef>
                <a:spcPts val="0"/>
              </a:spcBef>
              <a:buClr>
                <a:srgbClr val="000000"/>
              </a:buClr>
              <a:buSzPts val="2600"/>
              <a:buNone/>
            </a:pPr>
            <a:r>
              <a:rPr lang="en-US" b="1" dirty="0">
                <a:latin typeface="+mj-lt"/>
                <a:ea typeface="Roboto"/>
                <a:cs typeface="Roboto"/>
                <a:sym typeface="Roboto"/>
              </a:rPr>
              <a:t>Source inversion </a:t>
            </a:r>
            <a:r>
              <a:rPr lang="en-US" dirty="0">
                <a:latin typeface="+mj-lt"/>
                <a:ea typeface="Roboto"/>
                <a:cs typeface="Roboto"/>
                <a:sym typeface="Roboto"/>
              </a:rPr>
              <a:t>– </a:t>
            </a:r>
            <a:r>
              <a:rPr lang="en-US" dirty="0">
                <a:latin typeface="+mj-lt"/>
                <a:ea typeface="Roboto Light"/>
                <a:cs typeface="Roboto"/>
                <a:sym typeface="Roboto Light"/>
              </a:rPr>
              <a:t>is the process of estimating source parameters, such as source location, intensity, and release timing, by minimizing a cost function that measures the difference between calculated and observed values.</a:t>
            </a:r>
            <a:endParaRPr dirty="0">
              <a:latin typeface="+mj-lt"/>
            </a:endParaRPr>
          </a:p>
        </p:txBody>
      </p:sp>
      <p:sp>
        <p:nvSpPr>
          <p:cNvPr id="161" name="Google Shape;161;p5"/>
          <p:cNvSpPr txBox="1"/>
          <p:nvPr/>
        </p:nvSpPr>
        <p:spPr>
          <a:xfrm>
            <a:off x="11279717" y="6201834"/>
            <a:ext cx="732367" cy="524933"/>
          </a:xfrm>
          <a:prstGeom prst="rect">
            <a:avLst/>
          </a:prstGeom>
          <a:noFill/>
          <a:ln>
            <a:noFill/>
          </a:ln>
        </p:spPr>
        <p:txBody>
          <a:bodyPr spcFirstLastPara="1" wrap="square" lIns="121900" tIns="121900" rIns="121900" bIns="121900" anchor="ctr" anchorCtr="0">
            <a:noAutofit/>
          </a:bodyPr>
          <a:lstStyle/>
          <a:p>
            <a:pPr algn="r">
              <a:buClr>
                <a:schemeClr val="lt1"/>
              </a:buClr>
              <a:buSzPts val="1200"/>
            </a:pPr>
            <a:fld id="{00000000-1234-1234-1234-123412341234}" type="slidenum">
              <a:rPr lang="en-US" sz="1600">
                <a:latin typeface="Roboto"/>
                <a:ea typeface="Roboto"/>
                <a:cs typeface="Roboto"/>
                <a:sym typeface="Roboto"/>
              </a:rPr>
              <a:pPr algn="r">
                <a:buClr>
                  <a:schemeClr val="lt1"/>
                </a:buClr>
                <a:buSzPts val="1200"/>
              </a:pPr>
              <a:t>94</a:t>
            </a:fld>
            <a:endParaRPr sz="2400" dirty="0"/>
          </a:p>
        </p:txBody>
      </p:sp>
    </p:spTree>
    <p:extLst>
      <p:ext uri="{BB962C8B-B14F-4D97-AF65-F5344CB8AC3E}">
        <p14:creationId xmlns:p14="http://schemas.microsoft.com/office/powerpoint/2010/main" val="9770070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1151467" y="1260452"/>
            <a:ext cx="10860616" cy="1118400"/>
          </a:xfrm>
          <a:prstGeom prst="rect">
            <a:avLst/>
          </a:prstGeom>
          <a:noFill/>
          <a:ln>
            <a:noFill/>
          </a:ln>
        </p:spPr>
        <p:txBody>
          <a:bodyPr spcFirstLastPara="1" vert="horz" wrap="square" lIns="121900" tIns="121900" rIns="121900" bIns="121900" rtlCol="0" anchor="ctr" anchorCtr="0">
            <a:noAutofit/>
          </a:bodyPr>
          <a:lstStyle/>
          <a:p>
            <a:pPr>
              <a:buSzPts val="3000"/>
            </a:pPr>
            <a:r>
              <a:rPr lang="en-US" sz="4533" dirty="0">
                <a:solidFill>
                  <a:schemeClr val="tx1"/>
                </a:solidFill>
                <a:ea typeface="Montserrat"/>
                <a:cs typeface="Montserrat"/>
                <a:sym typeface="Montserrat"/>
              </a:rPr>
              <a:t>The Purpose Of The Work</a:t>
            </a:r>
            <a:endParaRPr lang="en-US" sz="800" dirty="0">
              <a:solidFill>
                <a:schemeClr val="tx1"/>
              </a:solidFill>
            </a:endParaRPr>
          </a:p>
        </p:txBody>
      </p:sp>
      <p:sp>
        <p:nvSpPr>
          <p:cNvPr id="167" name="Google Shape;167;p6"/>
          <p:cNvSpPr txBox="1">
            <a:spLocks noGrp="1"/>
          </p:cNvSpPr>
          <p:nvPr>
            <p:ph type="body" idx="4294967295"/>
          </p:nvPr>
        </p:nvSpPr>
        <p:spPr>
          <a:xfrm>
            <a:off x="1151467" y="2940925"/>
            <a:ext cx="9638453" cy="2184400"/>
          </a:xfrm>
          <a:prstGeom prst="rect">
            <a:avLst/>
          </a:prstGeom>
          <a:noFill/>
          <a:ln>
            <a:noFill/>
          </a:ln>
        </p:spPr>
        <p:txBody>
          <a:bodyPr spcFirstLastPara="1" vert="horz" wrap="square" lIns="121900" tIns="121900" rIns="121900" bIns="121900" rtlCol="0" anchor="t" anchorCtr="0">
            <a:noAutofit/>
          </a:bodyPr>
          <a:lstStyle/>
          <a:p>
            <a:pPr marL="14816" indent="-14816" algn="just">
              <a:buSzPts val="2400"/>
            </a:pPr>
            <a:r>
              <a:rPr lang="en-US" dirty="0">
                <a:latin typeface="+mj-lt"/>
                <a:ea typeface="Roboto"/>
                <a:cs typeface="Roboto"/>
                <a:sym typeface="Roboto"/>
              </a:rPr>
              <a:t>Development of a pilot version of a system for analyzing unknown sources of radioactive atmospheric contamination in cases where they are detected by monitoring networks.</a:t>
            </a:r>
            <a:endParaRPr dirty="0">
              <a:latin typeface="+mj-lt"/>
            </a:endParaRPr>
          </a:p>
        </p:txBody>
      </p:sp>
      <p:sp>
        <p:nvSpPr>
          <p:cNvPr id="168" name="Google Shape;168;p6"/>
          <p:cNvSpPr txBox="1"/>
          <p:nvPr/>
        </p:nvSpPr>
        <p:spPr>
          <a:xfrm>
            <a:off x="11279717" y="6201834"/>
            <a:ext cx="732367" cy="524933"/>
          </a:xfrm>
          <a:prstGeom prst="rect">
            <a:avLst/>
          </a:prstGeom>
          <a:noFill/>
          <a:ln>
            <a:noFill/>
          </a:ln>
        </p:spPr>
        <p:txBody>
          <a:bodyPr spcFirstLastPara="1" wrap="square" lIns="121900" tIns="121900" rIns="121900" bIns="121900" anchor="ctr" anchorCtr="0">
            <a:noAutofit/>
          </a:bodyPr>
          <a:lstStyle/>
          <a:p>
            <a:pPr algn="r">
              <a:buClr>
                <a:schemeClr val="lt1"/>
              </a:buClr>
              <a:buSzPts val="1200"/>
            </a:pPr>
            <a:fld id="{00000000-1234-1234-1234-123412341234}" type="slidenum">
              <a:rPr lang="en-US" sz="1600">
                <a:solidFill>
                  <a:schemeClr val="lt1"/>
                </a:solidFill>
                <a:latin typeface="Roboto"/>
                <a:ea typeface="Roboto"/>
                <a:cs typeface="Roboto"/>
                <a:sym typeface="Roboto"/>
              </a:rPr>
              <a:pPr algn="r">
                <a:buClr>
                  <a:schemeClr val="lt1"/>
                </a:buClr>
                <a:buSzPts val="1200"/>
              </a:pPr>
              <a:t>95</a:t>
            </a:fld>
            <a:endParaRPr sz="2400"/>
          </a:p>
        </p:txBody>
      </p:sp>
    </p:spTree>
    <p:extLst>
      <p:ext uri="{BB962C8B-B14F-4D97-AF65-F5344CB8AC3E}">
        <p14:creationId xmlns:p14="http://schemas.microsoft.com/office/powerpoint/2010/main" val="21327926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xfrm>
            <a:off x="1151467" y="177800"/>
            <a:ext cx="9821333" cy="1143200"/>
          </a:xfrm>
          <a:prstGeom prst="rect">
            <a:avLst/>
          </a:prstGeom>
          <a:noFill/>
          <a:ln>
            <a:noFill/>
          </a:ln>
        </p:spPr>
        <p:txBody>
          <a:bodyPr spcFirstLastPara="1" vert="horz" wrap="square" lIns="121900" tIns="60933" rIns="121900" bIns="60933" rtlCol="0" anchor="ctr" anchorCtr="0">
            <a:noAutofit/>
          </a:bodyPr>
          <a:lstStyle/>
          <a:p>
            <a:pPr algn="l">
              <a:spcBef>
                <a:spcPts val="0"/>
              </a:spcBef>
              <a:buSzPts val="3000"/>
            </a:pPr>
            <a:r>
              <a:rPr lang="en-US" sz="3400" dirty="0">
                <a:ea typeface="Roboto"/>
                <a:cs typeface="Roboto"/>
                <a:sym typeface="Roboto"/>
              </a:rPr>
              <a:t>Problem of inverse modeling</a:t>
            </a:r>
            <a:endParaRPr sz="3400" dirty="0">
              <a:ea typeface="Roboto"/>
              <a:cs typeface="Roboto"/>
              <a:sym typeface="Roboto"/>
            </a:endParaRPr>
          </a:p>
        </p:txBody>
      </p:sp>
      <p:pic>
        <p:nvPicPr>
          <p:cNvPr id="174" name="Google Shape;174;p7"/>
          <p:cNvPicPr preferRelativeResize="0"/>
          <p:nvPr/>
        </p:nvPicPr>
        <p:blipFill rotWithShape="1">
          <a:blip r:embed="rId3">
            <a:alphaModFix/>
          </a:blip>
          <a:srcRect/>
          <a:stretch/>
        </p:blipFill>
        <p:spPr>
          <a:xfrm>
            <a:off x="1797050" y="2601384"/>
            <a:ext cx="8597900" cy="1655233"/>
          </a:xfrm>
          <a:prstGeom prst="rect">
            <a:avLst/>
          </a:prstGeom>
          <a:solidFill>
            <a:schemeClr val="bg1"/>
          </a:solidFill>
          <a:ln>
            <a:noFill/>
          </a:ln>
        </p:spPr>
      </p:pic>
      <p:sp>
        <p:nvSpPr>
          <p:cNvPr id="175" name="Google Shape;175;p7"/>
          <p:cNvSpPr txBox="1"/>
          <p:nvPr/>
        </p:nvSpPr>
        <p:spPr>
          <a:xfrm>
            <a:off x="1219200" y="1557867"/>
            <a:ext cx="9753600" cy="584721"/>
          </a:xfrm>
          <a:prstGeom prst="rect">
            <a:avLst/>
          </a:prstGeom>
          <a:noFill/>
          <a:ln>
            <a:noFill/>
          </a:ln>
        </p:spPr>
        <p:txBody>
          <a:bodyPr spcFirstLastPara="1" wrap="square" lIns="121900" tIns="60933" rIns="121900" bIns="60933" anchor="t" anchorCtr="0">
            <a:spAutoFit/>
          </a:bodyPr>
          <a:lstStyle/>
          <a:p>
            <a:pPr>
              <a:buClr>
                <a:srgbClr val="FFFFFF"/>
              </a:buClr>
              <a:buSzPts val="2600"/>
            </a:pPr>
            <a:r>
              <a:rPr lang="en-US" sz="3000" dirty="0">
                <a:latin typeface="+mj-lt"/>
                <a:ea typeface="Roboto" panose="02000000000000000000" pitchFamily="2" charset="0"/>
                <a:cs typeface="Roboto Light"/>
                <a:sym typeface="Roboto Light"/>
              </a:rPr>
              <a:t>Minimization of the correlation-based cost function</a:t>
            </a:r>
            <a:endParaRPr sz="3000" dirty="0">
              <a:latin typeface="+mj-lt"/>
              <a:ea typeface="Roboto" panose="02000000000000000000" pitchFamily="2" charset="0"/>
              <a:cs typeface="Roboto Light"/>
              <a:sym typeface="Roboto Light"/>
            </a:endParaRPr>
          </a:p>
        </p:txBody>
      </p:sp>
      <p:sp>
        <p:nvSpPr>
          <p:cNvPr id="177" name="Google Shape;177;p7"/>
          <p:cNvSpPr txBox="1"/>
          <p:nvPr/>
        </p:nvSpPr>
        <p:spPr>
          <a:xfrm>
            <a:off x="11279717" y="6201834"/>
            <a:ext cx="732367" cy="524933"/>
          </a:xfrm>
          <a:prstGeom prst="rect">
            <a:avLst/>
          </a:prstGeom>
          <a:noFill/>
          <a:ln>
            <a:noFill/>
          </a:ln>
        </p:spPr>
        <p:txBody>
          <a:bodyPr spcFirstLastPara="1" wrap="square" lIns="121900" tIns="121900" rIns="121900" bIns="121900" anchor="ctr" anchorCtr="0">
            <a:noAutofit/>
          </a:bodyPr>
          <a:lstStyle/>
          <a:p>
            <a:pPr algn="r">
              <a:buClr>
                <a:schemeClr val="lt1"/>
              </a:buClr>
              <a:buSzPts val="1200"/>
            </a:pPr>
            <a:fld id="{00000000-1234-1234-1234-123412341234}" type="slidenum">
              <a:rPr lang="en-US" sz="1600">
                <a:latin typeface="Roboto"/>
                <a:ea typeface="Roboto"/>
                <a:cs typeface="Roboto"/>
                <a:sym typeface="Roboto"/>
              </a:rPr>
              <a:pPr algn="r">
                <a:buClr>
                  <a:schemeClr val="lt1"/>
                </a:buClr>
                <a:buSzPts val="1200"/>
              </a:pPr>
              <a:t>96</a:t>
            </a:fld>
            <a:endParaRPr sz="2400" dirty="0"/>
          </a:p>
        </p:txBody>
      </p:sp>
      <p:sp>
        <p:nvSpPr>
          <p:cNvPr id="178" name="Google Shape;178;p7"/>
          <p:cNvSpPr txBox="1"/>
          <p:nvPr/>
        </p:nvSpPr>
        <p:spPr>
          <a:xfrm>
            <a:off x="1219200" y="4565649"/>
            <a:ext cx="9753600" cy="861720"/>
          </a:xfrm>
          <a:prstGeom prst="rect">
            <a:avLst/>
          </a:prstGeom>
          <a:noFill/>
          <a:ln>
            <a:noFill/>
          </a:ln>
        </p:spPr>
        <p:txBody>
          <a:bodyPr spcFirstLastPara="1" wrap="square" lIns="121900" tIns="60933" rIns="121900" bIns="60933" anchor="t" anchorCtr="0">
            <a:spAutoFit/>
          </a:bodyPr>
          <a:lstStyle/>
          <a:p>
            <a:pPr>
              <a:buClr>
                <a:schemeClr val="lt1"/>
              </a:buClr>
              <a:buSzPts val="1200"/>
            </a:pPr>
            <a:r>
              <a:rPr lang="en-US" sz="2400" dirty="0">
                <a:latin typeface="+mj-lt"/>
                <a:ea typeface="Roboto Light" panose="02000000000000000000" pitchFamily="2" charset="0"/>
                <a:sym typeface="Arial"/>
              </a:rPr>
              <a:t>where c</a:t>
            </a:r>
            <a:r>
              <a:rPr lang="en-US" sz="2400" baseline="30000" dirty="0">
                <a:latin typeface="+mj-lt"/>
                <a:ea typeface="Roboto Light" panose="02000000000000000000" pitchFamily="2" charset="0"/>
                <a:sym typeface="Arial"/>
              </a:rPr>
              <a:t>m </a:t>
            </a:r>
            <a:r>
              <a:rPr lang="en-US" sz="2400" dirty="0">
                <a:latin typeface="+mj-lt"/>
                <a:ea typeface="Roboto Light" panose="02000000000000000000" pitchFamily="2" charset="0"/>
                <a:sym typeface="Arial"/>
              </a:rPr>
              <a:t>–is the concentration calculated by the atmospheric transport model, c</a:t>
            </a:r>
            <a:r>
              <a:rPr lang="en-US" sz="2400" baseline="30000" dirty="0">
                <a:latin typeface="+mj-lt"/>
                <a:ea typeface="Roboto Light" panose="02000000000000000000" pitchFamily="2" charset="0"/>
                <a:sym typeface="Arial"/>
              </a:rPr>
              <a:t>o </a:t>
            </a:r>
            <a:r>
              <a:rPr lang="en-US" sz="2400" dirty="0">
                <a:latin typeface="+mj-lt"/>
                <a:ea typeface="Roboto Light" panose="02000000000000000000" pitchFamily="2" charset="0"/>
                <a:sym typeface="Arial"/>
              </a:rPr>
              <a:t>– is the observed concentration</a:t>
            </a:r>
            <a:endParaRPr sz="2400" dirty="0">
              <a:latin typeface="+mj-lt"/>
              <a:ea typeface="Roboto Light" panose="02000000000000000000" pitchFamily="2" charset="0"/>
            </a:endParaRPr>
          </a:p>
        </p:txBody>
      </p:sp>
    </p:spTree>
    <p:extLst>
      <p:ext uri="{BB962C8B-B14F-4D97-AF65-F5344CB8AC3E}">
        <p14:creationId xmlns:p14="http://schemas.microsoft.com/office/powerpoint/2010/main" val="24205827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Probability density function of source location (</a:t>
            </a:r>
            <a:r>
              <a:rPr lang="el-GR" dirty="0" smtClean="0"/>
              <a:t>θ</a:t>
            </a:r>
            <a:r>
              <a:rPr lang="en-US" dirty="0" smtClean="0"/>
              <a:t>)</a:t>
            </a:r>
            <a:endParaRPr lang="ru-RU" dirty="0"/>
          </a:p>
        </p:txBody>
      </p:sp>
      <p:sp>
        <p:nvSpPr>
          <p:cNvPr id="4" name="Номер слайда 3"/>
          <p:cNvSpPr>
            <a:spLocks noGrp="1"/>
          </p:cNvSpPr>
          <p:nvPr>
            <p:ph type="sldNum" sz="quarter" idx="12"/>
          </p:nvPr>
        </p:nvSpPr>
        <p:spPr/>
        <p:txBody>
          <a:bodyPr/>
          <a:lstStyle/>
          <a:p>
            <a:fld id="{9D6BE3D9-D078-417B-9E8A-9A149A3E8959}" type="slidenum">
              <a:rPr lang="ru-RU" smtClean="0">
                <a:solidFill>
                  <a:prstClr val="black">
                    <a:tint val="75000"/>
                  </a:prstClr>
                </a:solidFill>
              </a:rPr>
              <a:pPr/>
              <a:t>97</a:t>
            </a:fld>
            <a:endParaRPr lang="ru-RU">
              <a:solidFill>
                <a:prstClr val="black">
                  <a:tint val="75000"/>
                </a:prstClr>
              </a:solidFill>
            </a:endParaRPr>
          </a:p>
        </p:txBody>
      </p:sp>
      <p:sp>
        <p:nvSpPr>
          <p:cNvPr id="8"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ext uri="{D42A27DB-BD31-4B8C-83A1-F6EECF244321}">
                <p14:modId xmlns:p14="http://schemas.microsoft.com/office/powerpoint/2010/main" val="4076422095"/>
              </p:ext>
            </p:extLst>
          </p:nvPr>
        </p:nvGraphicFramePr>
        <p:xfrm>
          <a:off x="3086100" y="2090738"/>
          <a:ext cx="4933950" cy="836612"/>
        </p:xfrm>
        <a:graphic>
          <a:graphicData uri="http://schemas.openxmlformats.org/presentationml/2006/ole">
            <mc:AlternateContent xmlns:mc="http://schemas.openxmlformats.org/markup-compatibility/2006">
              <mc:Choice xmlns:v="urn:schemas-microsoft-com:vml" Requires="v">
                <p:oleObj spid="_x0000_s19515" name="Equation" r:id="rId3" imgW="1231560" imgH="215640" progId="Equation.DSMT4">
                  <p:embed/>
                </p:oleObj>
              </mc:Choice>
              <mc:Fallback>
                <p:oleObj name="Equation" r:id="rId3" imgW="1231560" imgH="215640" progId="Equation.DSMT4">
                  <p:embed/>
                  <p:pic>
                    <p:nvPicPr>
                      <p:cNvPr id="0" name="Object 3"/>
                      <p:cNvPicPr>
                        <a:picLocks noChangeAspect="1" noChangeArrowheads="1"/>
                      </p:cNvPicPr>
                      <p:nvPr/>
                    </p:nvPicPr>
                    <p:blipFill>
                      <a:blip r:embed="rId4"/>
                      <a:srcRect/>
                      <a:stretch>
                        <a:fillRect/>
                      </a:stretch>
                    </p:blipFill>
                    <p:spPr bwMode="auto">
                      <a:xfrm>
                        <a:off x="3086100" y="2090738"/>
                        <a:ext cx="4933950" cy="836612"/>
                      </a:xfrm>
                      <a:prstGeom prst="rect">
                        <a:avLst/>
                      </a:prstGeom>
                      <a:noFill/>
                    </p:spPr>
                  </p:pic>
                </p:oleObj>
              </mc:Fallback>
            </mc:AlternateContent>
          </a:graphicData>
        </a:graphic>
      </p:graphicFrame>
      <p:sp>
        <p:nvSpPr>
          <p:cNvPr id="10" name="Rectangle 6"/>
          <p:cNvSpPr>
            <a:spLocks noChangeArrowheads="1"/>
          </p:cNvSpPr>
          <p:nvPr/>
        </p:nvSpPr>
        <p:spPr bwMode="auto">
          <a:xfrm>
            <a:off x="4212771" y="41365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ext uri="{D42A27DB-BD31-4B8C-83A1-F6EECF244321}">
                <p14:modId xmlns:p14="http://schemas.microsoft.com/office/powerpoint/2010/main" val="2408777207"/>
              </p:ext>
            </p:extLst>
          </p:nvPr>
        </p:nvGraphicFramePr>
        <p:xfrm>
          <a:off x="4029248" y="4522943"/>
          <a:ext cx="3562857" cy="1254126"/>
        </p:xfrm>
        <a:graphic>
          <a:graphicData uri="http://schemas.openxmlformats.org/presentationml/2006/ole">
            <mc:AlternateContent xmlns:mc="http://schemas.openxmlformats.org/markup-compatibility/2006">
              <mc:Choice xmlns:v="urn:schemas-microsoft-com:vml" Requires="v">
                <p:oleObj spid="_x0000_s19516" name="Equation" r:id="rId5" imgW="1193800" imgH="419100" progId="Equation.DSMT4">
                  <p:embed/>
                </p:oleObj>
              </mc:Choice>
              <mc:Fallback>
                <p:oleObj name="Equation" r:id="rId5" imgW="1193800" imgH="4191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248" y="4522943"/>
                        <a:ext cx="3562857" cy="1254126"/>
                      </a:xfrm>
                      <a:prstGeom prst="rect">
                        <a:avLst/>
                      </a:prstGeom>
                      <a:noFill/>
                    </p:spPr>
                  </p:pic>
                </p:oleObj>
              </mc:Fallback>
            </mc:AlternateContent>
          </a:graphicData>
        </a:graphic>
      </p:graphicFrame>
      <p:sp>
        <p:nvSpPr>
          <p:cNvPr id="12" name="TextBox 11"/>
          <p:cNvSpPr txBox="1"/>
          <p:nvPr/>
        </p:nvSpPr>
        <p:spPr>
          <a:xfrm>
            <a:off x="1219200" y="3494314"/>
            <a:ext cx="7291996" cy="461665"/>
          </a:xfrm>
          <a:prstGeom prst="rect">
            <a:avLst/>
          </a:prstGeom>
          <a:noFill/>
        </p:spPr>
        <p:txBody>
          <a:bodyPr wrap="none" rtlCol="0">
            <a:spAutoFit/>
          </a:bodyPr>
          <a:lstStyle/>
          <a:p>
            <a:r>
              <a:rPr lang="en-US" sz="2400" dirty="0" smtClean="0"/>
              <a:t>Probability </a:t>
            </a:r>
            <a:r>
              <a:rPr lang="en-US" sz="2400" b="1" dirty="0" smtClean="0"/>
              <a:t>P</a:t>
            </a:r>
            <a:r>
              <a:rPr lang="en-US" sz="2400" dirty="0" smtClean="0"/>
              <a:t> of source to be located within </a:t>
            </a:r>
            <a:r>
              <a:rPr lang="en-US" sz="2400" dirty="0" err="1" smtClean="0"/>
              <a:t>isoline</a:t>
            </a:r>
            <a:r>
              <a:rPr lang="en-US" sz="2400" dirty="0" smtClean="0"/>
              <a:t> of </a:t>
            </a:r>
            <a:r>
              <a:rPr lang="en-US" sz="2400" b="1" dirty="0" smtClean="0"/>
              <a:t>r=</a:t>
            </a:r>
            <a:r>
              <a:rPr lang="en-US" sz="2400" b="1" dirty="0" err="1" smtClean="0"/>
              <a:t>r</a:t>
            </a:r>
            <a:r>
              <a:rPr lang="en-US" sz="2400" b="1" baseline="-25000" dirty="0" err="1" smtClean="0"/>
              <a:t>P</a:t>
            </a:r>
            <a:endParaRPr lang="ru-RU" sz="2400" b="1" dirty="0"/>
          </a:p>
        </p:txBody>
      </p:sp>
    </p:spTree>
    <p:extLst>
      <p:ext uri="{BB962C8B-B14F-4D97-AF65-F5344CB8AC3E}">
        <p14:creationId xmlns:p14="http://schemas.microsoft.com/office/powerpoint/2010/main" val="32942484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431" y="3273973"/>
            <a:ext cx="12349636" cy="461665"/>
          </a:xfrm>
          <a:prstGeom prst="rect">
            <a:avLst/>
          </a:prstGeom>
          <a:noFill/>
        </p:spPr>
        <p:txBody>
          <a:bodyPr wrap="square" rtlCol="0">
            <a:spAutoFit/>
          </a:bodyPr>
          <a:lstStyle/>
          <a:p>
            <a:r>
              <a:rPr lang="en-US" sz="2400" dirty="0" smtClean="0"/>
              <a:t>Let </a:t>
            </a:r>
            <a:r>
              <a:rPr lang="en-US" sz="2400" dirty="0" err="1" smtClean="0"/>
              <a:t>c</a:t>
            </a:r>
            <a:r>
              <a:rPr lang="en-US" sz="2400" baseline="-25000" dirty="0" err="1" smtClean="0"/>
              <a:t>O</a:t>
            </a:r>
            <a:r>
              <a:rPr lang="en-US" sz="2400" dirty="0" smtClean="0"/>
              <a:t>(n) is n-</a:t>
            </a:r>
            <a:r>
              <a:rPr lang="en-US" sz="2400" dirty="0" err="1" smtClean="0"/>
              <a:t>th</a:t>
            </a:r>
            <a:r>
              <a:rPr lang="en-US" sz="2400" dirty="0" smtClean="0"/>
              <a:t> measurement taken in point:                               during time interval:                                                    </a:t>
            </a:r>
            <a:endParaRPr lang="ru-RU" sz="2400" dirty="0"/>
          </a:p>
        </p:txBody>
      </p:sp>
      <p:sp>
        <p:nvSpPr>
          <p:cNvPr id="2" name="Заголовок 1"/>
          <p:cNvSpPr>
            <a:spLocks noGrp="1"/>
          </p:cNvSpPr>
          <p:nvPr>
            <p:ph type="title"/>
          </p:nvPr>
        </p:nvSpPr>
        <p:spPr>
          <a:xfrm>
            <a:off x="685800" y="40624"/>
            <a:ext cx="11379200" cy="1143000"/>
          </a:xfrm>
        </p:spPr>
        <p:txBody>
          <a:bodyPr>
            <a:normAutofit fontScale="90000"/>
          </a:bodyPr>
          <a:lstStyle/>
          <a:p>
            <a:r>
              <a:rPr lang="en-US" dirty="0" smtClean="0"/>
              <a:t>How to evaluate concentration in measurement points for every possible source? (</a:t>
            </a:r>
            <a:r>
              <a:rPr lang="en-US" dirty="0" err="1" smtClean="0"/>
              <a:t>Adjoint</a:t>
            </a:r>
            <a:r>
              <a:rPr lang="en-US" dirty="0" smtClean="0"/>
              <a:t> equations)</a:t>
            </a:r>
            <a:endParaRPr lang="ru-RU" dirty="0"/>
          </a:p>
        </p:txBody>
      </p:sp>
      <p:sp>
        <p:nvSpPr>
          <p:cNvPr id="4" name="Номер слайда 3"/>
          <p:cNvSpPr>
            <a:spLocks noGrp="1"/>
          </p:cNvSpPr>
          <p:nvPr>
            <p:ph type="sldNum" sz="quarter" idx="12"/>
          </p:nvPr>
        </p:nvSpPr>
        <p:spPr/>
        <p:txBody>
          <a:bodyPr/>
          <a:lstStyle/>
          <a:p>
            <a:fld id="{9D6BE3D9-D078-417B-9E8A-9A149A3E8959}" type="slidenum">
              <a:rPr lang="ru-RU" smtClean="0">
                <a:solidFill>
                  <a:prstClr val="black">
                    <a:tint val="75000"/>
                  </a:prstClr>
                </a:solidFill>
              </a:rPr>
              <a:pPr/>
              <a:t>98</a:t>
            </a:fld>
            <a:endParaRPr lang="ru-RU">
              <a:solidFill>
                <a:prstClr val="black">
                  <a:tint val="75000"/>
                </a:prstClr>
              </a:solidFill>
            </a:endParaRPr>
          </a:p>
        </p:txBody>
      </p:sp>
      <p:pic>
        <p:nvPicPr>
          <p:cNvPr id="6" name="Рисунок 5"/>
          <p:cNvPicPr>
            <a:picLocks noChangeAspect="1"/>
          </p:cNvPicPr>
          <p:nvPr/>
        </p:nvPicPr>
        <p:blipFill>
          <a:blip r:embed="rId4"/>
          <a:stretch>
            <a:fillRect/>
          </a:stretch>
        </p:blipFill>
        <p:spPr>
          <a:xfrm>
            <a:off x="5682796" y="3258524"/>
            <a:ext cx="1935000" cy="527533"/>
          </a:xfrm>
          <a:prstGeom prst="rect">
            <a:avLst/>
          </a:prstGeom>
        </p:spPr>
      </p:pic>
      <p:pic>
        <p:nvPicPr>
          <p:cNvPr id="7" name="Рисунок 6"/>
          <p:cNvPicPr>
            <a:picLocks noChangeAspect="1"/>
          </p:cNvPicPr>
          <p:nvPr/>
        </p:nvPicPr>
        <p:blipFill>
          <a:blip r:embed="rId5"/>
          <a:stretch>
            <a:fillRect/>
          </a:stretch>
        </p:blipFill>
        <p:spPr>
          <a:xfrm>
            <a:off x="9923600" y="3688780"/>
            <a:ext cx="2141400" cy="411733"/>
          </a:xfrm>
          <a:prstGeom prst="rect">
            <a:avLst/>
          </a:prstGeom>
        </p:spPr>
      </p:pic>
      <p:sp>
        <p:nvSpPr>
          <p:cNvPr id="10" name="TextBox 9"/>
          <p:cNvSpPr txBox="1"/>
          <p:nvPr/>
        </p:nvSpPr>
        <p:spPr>
          <a:xfrm>
            <a:off x="304800" y="4337668"/>
            <a:ext cx="12349636" cy="461665"/>
          </a:xfrm>
          <a:prstGeom prst="rect">
            <a:avLst/>
          </a:prstGeom>
          <a:noFill/>
        </p:spPr>
        <p:txBody>
          <a:bodyPr wrap="square" rtlCol="0">
            <a:spAutoFit/>
          </a:bodyPr>
          <a:lstStyle/>
          <a:p>
            <a:r>
              <a:rPr lang="en-US" sz="2400" dirty="0" smtClean="0"/>
              <a:t>Let </a:t>
            </a:r>
            <a:r>
              <a:rPr lang="en-US" sz="2400" dirty="0" err="1" smtClean="0"/>
              <a:t>p</a:t>
            </a:r>
            <a:r>
              <a:rPr lang="en-US" sz="2400" baseline="-25000" dirty="0" err="1" smtClean="0"/>
              <a:t>n</a:t>
            </a:r>
            <a:r>
              <a:rPr lang="en-US" sz="2400" dirty="0" smtClean="0"/>
              <a:t> is ‘probe function’ such that:                                                    </a:t>
            </a:r>
            <a:endParaRPr lang="ru-RU" sz="2400" dirty="0"/>
          </a:p>
        </p:txBody>
      </p:sp>
      <p:graphicFrame>
        <p:nvGraphicFramePr>
          <p:cNvPr id="11" name="Объект 10"/>
          <p:cNvGraphicFramePr>
            <a:graphicFrameLocks noChangeAspect="1"/>
          </p:cNvGraphicFramePr>
          <p:nvPr>
            <p:extLst>
              <p:ext uri="{D42A27DB-BD31-4B8C-83A1-F6EECF244321}">
                <p14:modId xmlns:p14="http://schemas.microsoft.com/office/powerpoint/2010/main" val="1765510092"/>
              </p:ext>
            </p:extLst>
          </p:nvPr>
        </p:nvGraphicFramePr>
        <p:xfrm>
          <a:off x="5031132" y="4145145"/>
          <a:ext cx="4636505" cy="1114788"/>
        </p:xfrm>
        <a:graphic>
          <a:graphicData uri="http://schemas.openxmlformats.org/presentationml/2006/ole">
            <mc:AlternateContent xmlns:mc="http://schemas.openxmlformats.org/markup-compatibility/2006">
              <mc:Choice xmlns:v="urn:schemas-microsoft-com:vml" Requires="v">
                <p:oleObj spid="_x0000_s20529" name="Equation" r:id="rId6" imgW="1955520" imgH="469800" progId="Equation.DSMT4">
                  <p:embed/>
                </p:oleObj>
              </mc:Choice>
              <mc:Fallback>
                <p:oleObj name="Equation" r:id="rId6" imgW="1955520" imgH="469800" progId="Equation.DSMT4">
                  <p:embed/>
                  <p:pic>
                    <p:nvPicPr>
                      <p:cNvPr id="0" name=""/>
                      <p:cNvPicPr/>
                      <p:nvPr/>
                    </p:nvPicPr>
                    <p:blipFill>
                      <a:blip r:embed="rId7"/>
                      <a:stretch>
                        <a:fillRect/>
                      </a:stretch>
                    </p:blipFill>
                    <p:spPr>
                      <a:xfrm>
                        <a:off x="5031132" y="4145145"/>
                        <a:ext cx="4636505" cy="1114788"/>
                      </a:xfrm>
                      <a:prstGeom prst="rect">
                        <a:avLst/>
                      </a:prstGeom>
                    </p:spPr>
                  </p:pic>
                </p:oleObj>
              </mc:Fallback>
            </mc:AlternateContent>
          </a:graphicData>
        </a:graphic>
      </p:graphicFrame>
      <p:sp>
        <p:nvSpPr>
          <p:cNvPr id="12" name="TextBox 11"/>
          <p:cNvSpPr txBox="1"/>
          <p:nvPr/>
        </p:nvSpPr>
        <p:spPr>
          <a:xfrm>
            <a:off x="304800" y="1497049"/>
            <a:ext cx="11887200" cy="1015663"/>
          </a:xfrm>
          <a:prstGeom prst="rect">
            <a:avLst/>
          </a:prstGeom>
          <a:noFill/>
        </p:spPr>
        <p:txBody>
          <a:bodyPr wrap="square" rtlCol="0">
            <a:spAutoFit/>
          </a:bodyPr>
          <a:lstStyle/>
          <a:p>
            <a:r>
              <a:rPr lang="en-US" sz="3000" dirty="0" smtClean="0"/>
              <a:t>Let concentration field c(</a:t>
            </a:r>
            <a:r>
              <a:rPr lang="en-US" sz="3000" dirty="0" err="1" smtClean="0"/>
              <a:t>x,y,z,t</a:t>
            </a:r>
            <a:r>
              <a:rPr lang="en-US" sz="3000" dirty="0" smtClean="0"/>
              <a:t>) is described by advection-diffusion equation                                                    </a:t>
            </a:r>
            <a:endParaRPr lang="ru-RU" sz="3000" dirty="0"/>
          </a:p>
        </p:txBody>
      </p:sp>
      <p:pic>
        <p:nvPicPr>
          <p:cNvPr id="14" name="Рисунок 13"/>
          <p:cNvPicPr>
            <a:picLocks noChangeAspect="1"/>
          </p:cNvPicPr>
          <p:nvPr/>
        </p:nvPicPr>
        <p:blipFill>
          <a:blip r:embed="rId8"/>
          <a:stretch>
            <a:fillRect/>
          </a:stretch>
        </p:blipFill>
        <p:spPr>
          <a:xfrm>
            <a:off x="377371" y="2643077"/>
            <a:ext cx="11437258" cy="494092"/>
          </a:xfrm>
          <a:prstGeom prst="rect">
            <a:avLst/>
          </a:prstGeom>
        </p:spPr>
      </p:pic>
      <p:graphicFrame>
        <p:nvGraphicFramePr>
          <p:cNvPr id="17" name="Объект 16"/>
          <p:cNvGraphicFramePr>
            <a:graphicFrameLocks noChangeAspect="1"/>
          </p:cNvGraphicFramePr>
          <p:nvPr>
            <p:extLst>
              <p:ext uri="{D42A27DB-BD31-4B8C-83A1-F6EECF244321}">
                <p14:modId xmlns:p14="http://schemas.microsoft.com/office/powerpoint/2010/main" val="3392917456"/>
              </p:ext>
            </p:extLst>
          </p:nvPr>
        </p:nvGraphicFramePr>
        <p:xfrm>
          <a:off x="2845374" y="5402263"/>
          <a:ext cx="6550025" cy="1136650"/>
        </p:xfrm>
        <a:graphic>
          <a:graphicData uri="http://schemas.openxmlformats.org/presentationml/2006/ole">
            <mc:AlternateContent xmlns:mc="http://schemas.openxmlformats.org/markup-compatibility/2006">
              <mc:Choice xmlns:v="urn:schemas-microsoft-com:vml" Requires="v">
                <p:oleObj spid="_x0000_s20530" name="Equation" r:id="rId9" imgW="3149280" imgH="545760" progId="Equation.DSMT4">
                  <p:embed/>
                </p:oleObj>
              </mc:Choice>
              <mc:Fallback>
                <p:oleObj name="Equation" r:id="rId9" imgW="3149280" imgH="545760" progId="Equation.DSMT4">
                  <p:embed/>
                  <p:pic>
                    <p:nvPicPr>
                      <p:cNvPr id="0" name=""/>
                      <p:cNvPicPr/>
                      <p:nvPr/>
                    </p:nvPicPr>
                    <p:blipFill>
                      <a:blip r:embed="rId10"/>
                      <a:stretch>
                        <a:fillRect/>
                      </a:stretch>
                    </p:blipFill>
                    <p:spPr>
                      <a:xfrm>
                        <a:off x="2845374" y="5402263"/>
                        <a:ext cx="6550025" cy="1136650"/>
                      </a:xfrm>
                      <a:prstGeom prst="rect">
                        <a:avLst/>
                      </a:prstGeom>
                    </p:spPr>
                  </p:pic>
                </p:oleObj>
              </mc:Fallback>
            </mc:AlternateContent>
          </a:graphicData>
        </a:graphic>
      </p:graphicFrame>
    </p:spTree>
    <p:extLst>
      <p:ext uri="{BB962C8B-B14F-4D97-AF65-F5344CB8AC3E}">
        <p14:creationId xmlns:p14="http://schemas.microsoft.com/office/powerpoint/2010/main" val="6594144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000" dirty="0" smtClean="0"/>
              <a:t>Then solve </a:t>
            </a:r>
            <a:r>
              <a:rPr lang="en-US" sz="3000" dirty="0" err="1" smtClean="0"/>
              <a:t>adjoint</a:t>
            </a:r>
            <a:r>
              <a:rPr lang="en-US" sz="3000" dirty="0" smtClean="0"/>
              <a:t> equation:</a:t>
            </a:r>
            <a:endParaRPr lang="ru-RU" sz="3000" dirty="0"/>
          </a:p>
        </p:txBody>
      </p:sp>
      <p:sp>
        <p:nvSpPr>
          <p:cNvPr id="4" name="Номер слайда 3"/>
          <p:cNvSpPr>
            <a:spLocks noGrp="1"/>
          </p:cNvSpPr>
          <p:nvPr>
            <p:ph type="sldNum" sz="quarter" idx="12"/>
          </p:nvPr>
        </p:nvSpPr>
        <p:spPr/>
        <p:txBody>
          <a:bodyPr/>
          <a:lstStyle/>
          <a:p>
            <a:fld id="{9D6BE3D9-D078-417B-9E8A-9A149A3E8959}" type="slidenum">
              <a:rPr lang="ru-RU" smtClean="0">
                <a:solidFill>
                  <a:prstClr val="black">
                    <a:tint val="75000"/>
                  </a:prstClr>
                </a:solidFill>
              </a:rPr>
              <a:pPr/>
              <a:t>99</a:t>
            </a:fld>
            <a:endParaRPr lang="ru-RU">
              <a:solidFill>
                <a:prstClr val="black">
                  <a:tint val="75000"/>
                </a:prstClr>
              </a:solidFill>
            </a:endParaRPr>
          </a:p>
        </p:txBody>
      </p:sp>
      <p:pic>
        <p:nvPicPr>
          <p:cNvPr id="5" name="Рисунок 4"/>
          <p:cNvPicPr>
            <a:picLocks noChangeAspect="1"/>
          </p:cNvPicPr>
          <p:nvPr/>
        </p:nvPicPr>
        <p:blipFill>
          <a:blip r:embed="rId2"/>
          <a:stretch>
            <a:fillRect/>
          </a:stretch>
        </p:blipFill>
        <p:spPr>
          <a:xfrm>
            <a:off x="297978" y="1632379"/>
            <a:ext cx="11284422" cy="1662363"/>
          </a:xfrm>
          <a:prstGeom prst="rect">
            <a:avLst/>
          </a:prstGeom>
        </p:spPr>
      </p:pic>
      <p:sp>
        <p:nvSpPr>
          <p:cNvPr id="7" name="TextBox 6"/>
          <p:cNvSpPr txBox="1"/>
          <p:nvPr/>
        </p:nvSpPr>
        <p:spPr>
          <a:xfrm>
            <a:off x="841829" y="3294742"/>
            <a:ext cx="10987314" cy="1015663"/>
          </a:xfrm>
          <a:prstGeom prst="rect">
            <a:avLst/>
          </a:prstGeom>
          <a:noFill/>
        </p:spPr>
        <p:txBody>
          <a:bodyPr wrap="square" rtlCol="0">
            <a:spAutoFit/>
          </a:bodyPr>
          <a:lstStyle/>
          <a:p>
            <a:r>
              <a:rPr lang="en-US" sz="3000" dirty="0" smtClean="0"/>
              <a:t>Then model concentration corresponding to measurement n could be evaluated from the relationship:</a:t>
            </a:r>
            <a:endParaRPr lang="ru-RU" sz="3000" dirty="0"/>
          </a:p>
        </p:txBody>
      </p:sp>
      <p:pic>
        <p:nvPicPr>
          <p:cNvPr id="9" name="Рисунок 8"/>
          <p:cNvPicPr>
            <a:picLocks noChangeAspect="1"/>
          </p:cNvPicPr>
          <p:nvPr/>
        </p:nvPicPr>
        <p:blipFill>
          <a:blip r:embed="rId3"/>
          <a:stretch>
            <a:fillRect/>
          </a:stretch>
        </p:blipFill>
        <p:spPr>
          <a:xfrm>
            <a:off x="2656541" y="4754095"/>
            <a:ext cx="6240717" cy="1602256"/>
          </a:xfrm>
          <a:prstGeom prst="rect">
            <a:avLst/>
          </a:prstGeom>
        </p:spPr>
      </p:pic>
    </p:spTree>
    <p:extLst>
      <p:ext uri="{BB962C8B-B14F-4D97-AF65-F5344CB8AC3E}">
        <p14:creationId xmlns:p14="http://schemas.microsoft.com/office/powerpoint/2010/main" val="38392705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2680</TotalTime>
  <Words>7375</Words>
  <Application>Microsoft Office PowerPoint</Application>
  <PresentationFormat>Широкоэкранный</PresentationFormat>
  <Paragraphs>951</Paragraphs>
  <Slides>116</Slides>
  <Notes>43</Notes>
  <HiddenSlides>0</HiddenSlides>
  <MMClips>0</MMClips>
  <ScaleCrop>false</ScaleCrop>
  <HeadingPairs>
    <vt:vector size="8" baseType="variant">
      <vt:variant>
        <vt:lpstr>Использованные шрифты</vt:lpstr>
      </vt:variant>
      <vt:variant>
        <vt:i4>10</vt:i4>
      </vt:variant>
      <vt:variant>
        <vt:lpstr>Тема</vt:lpstr>
      </vt:variant>
      <vt:variant>
        <vt:i4>2</vt:i4>
      </vt:variant>
      <vt:variant>
        <vt:lpstr>Внедренные серверы OLE</vt:lpstr>
      </vt:variant>
      <vt:variant>
        <vt:i4>3</vt:i4>
      </vt:variant>
      <vt:variant>
        <vt:lpstr>Заголовки слайдов</vt:lpstr>
      </vt:variant>
      <vt:variant>
        <vt:i4>116</vt:i4>
      </vt:variant>
    </vt:vector>
  </HeadingPairs>
  <TitlesOfParts>
    <vt:vector size="131" baseType="lpstr">
      <vt:lpstr>MS PGothic</vt:lpstr>
      <vt:lpstr>Arial</vt:lpstr>
      <vt:lpstr>Calibri</vt:lpstr>
      <vt:lpstr>Calibri Light</vt:lpstr>
      <vt:lpstr>Helvetica</vt:lpstr>
      <vt:lpstr>Montserrat</vt:lpstr>
      <vt:lpstr>Roboto</vt:lpstr>
      <vt:lpstr>Roboto Light</vt:lpstr>
      <vt:lpstr>Roboto Medium</vt:lpstr>
      <vt:lpstr>Times New Roman</vt:lpstr>
      <vt:lpstr>Тема Office</vt:lpstr>
      <vt:lpstr>1_Тема Office</vt:lpstr>
      <vt:lpstr>Photo Editor Photo</vt:lpstr>
      <vt:lpstr>Equation</vt:lpstr>
      <vt:lpstr>Plot</vt:lpstr>
      <vt:lpstr>Experience of use of FLEXPART atmospheric transport model for modeling of consequences of radiological accidents</vt:lpstr>
      <vt:lpstr>Introduction</vt:lpstr>
      <vt:lpstr>Plan of the presentation </vt:lpstr>
      <vt:lpstr>I. Overview of FLEXPART</vt:lpstr>
      <vt:lpstr>Basic capabilities</vt:lpstr>
      <vt:lpstr>Advection and dispersion </vt:lpstr>
      <vt:lpstr>Advection and dispersion (cont.) </vt:lpstr>
      <vt:lpstr>Depletion of the cloud – wet removal</vt:lpstr>
      <vt:lpstr>Depletion of the cloud – wet removal</vt:lpstr>
      <vt:lpstr>Definition of the clouds and precipitation type in a grid cell</vt:lpstr>
      <vt:lpstr>Dry deposition</vt:lpstr>
      <vt:lpstr>Size distribution (SZ) parameters </vt:lpstr>
      <vt:lpstr>Backward mode </vt:lpstr>
      <vt:lpstr>II. Simulation of atmospheric transport following Fukushima accident</vt:lpstr>
      <vt:lpstr>The goal of the study: to evaluate FLEXPART against both datasets </vt:lpstr>
      <vt:lpstr>Input data</vt:lpstr>
      <vt:lpstr>Size distribution  -initial runs</vt:lpstr>
      <vt:lpstr>Results </vt:lpstr>
      <vt:lpstr>Attempts of parameter fitting</vt:lpstr>
      <vt:lpstr>Size distribution – the problem</vt:lpstr>
      <vt:lpstr>Measurement data by Miyamoto et al. (2014)</vt:lpstr>
      <vt:lpstr>Curve fitting of measurement data by log-normal distribution </vt:lpstr>
      <vt:lpstr>Input size distribution - summary</vt:lpstr>
      <vt:lpstr>Results</vt:lpstr>
      <vt:lpstr>Statistical indicators of model errors</vt:lpstr>
      <vt:lpstr>Conclusions from the study</vt:lpstr>
      <vt:lpstr>Remaining problems-1: Merging near-field and planetary dispersion </vt:lpstr>
      <vt:lpstr>Презентация PowerPoint</vt:lpstr>
      <vt:lpstr>Remaining difficulties-3</vt:lpstr>
      <vt:lpstr>III. FLEXPART application for safety assessment regarding  potential accidents at NPPs </vt:lpstr>
      <vt:lpstr>Презентация PowerPoint</vt:lpstr>
      <vt:lpstr>Modern approach</vt:lpstr>
      <vt:lpstr>Example: dose assessment  regarding consequences of potential accident at Rivne NPP in Ukraine for neighbor countries (using JRODOS )</vt:lpstr>
      <vt:lpstr>The goal of this work</vt:lpstr>
      <vt:lpstr>Презентация PowerPoint</vt:lpstr>
      <vt:lpstr>Source term</vt:lpstr>
      <vt:lpstr>FLEXPART model setup</vt:lpstr>
      <vt:lpstr>Output</vt:lpstr>
      <vt:lpstr>Results</vt:lpstr>
      <vt:lpstr>Summary of the selected release scenarios with the highest depositions on the territories of ES, YS, ECS; the highest value of relative total depositions   on different seas is highlighted in bold</vt:lpstr>
      <vt:lpstr>Weather and deposition maps for the scenario of release started 20200807:18 h UTC (synoptic system of monsoon rainband).   Maps of sea-level pressure (a), precipitation accumulated for 6 h (b), plotted for 20200808:00 h UTC;  dry deposition (c), wet deposition (d), total (dry +wet) deposition (e) of Cs-137 plotted by the end of the simulation period. </vt:lpstr>
      <vt:lpstr>Weather and deposition maps for the scenario of release started 20200902:00 h UTC (typhoon).   Maps of sea-level pressure (a), precipitation accumulated for 6 h (b), plotted for 20200902:06 h UTC;  dry deposition (c), wet deposition (d), total (dry +wet) deposition (e) of Cs-137 plotted by the end of the simulation period. </vt:lpstr>
      <vt:lpstr>Weather and deposition maps for the scenario of release started 20201114:06 h UTC (high pressure system).   Maps of sea-level pressure (a), precipitation accumulated for 6 h (b), plotted for 20201114:12 h UTC;  dry deposition (c), wet deposition (d), total (dry +wet) deposition (e) of Cs-137 plotted by the end of the simulation period. </vt:lpstr>
      <vt:lpstr>Basic statistical parameters of normalized deposition on sea surfaces</vt:lpstr>
      <vt:lpstr>Probability histograms of normalized depositions on surfaces of different seas</vt:lpstr>
      <vt:lpstr>Fitted distributions</vt:lpstr>
      <vt:lpstr>Cluster analysis of meteorological conditions</vt:lpstr>
      <vt:lpstr>Principal component analysis (PCA)</vt:lpstr>
      <vt:lpstr>Evaluation of the number of clusters</vt:lpstr>
      <vt:lpstr>Презентация PowerPoint</vt:lpstr>
      <vt:lpstr>Clusterization with the specified number of clusters (n=4)</vt:lpstr>
      <vt:lpstr>Презентация PowerPoint</vt:lpstr>
      <vt:lpstr>Mean normalized depositions on surfaces of different seas for different clusters</vt:lpstr>
      <vt:lpstr>Презентация PowerPoint</vt:lpstr>
      <vt:lpstr>Презентация PowerPoint</vt:lpstr>
      <vt:lpstr>Study for Haiyang NPP</vt:lpstr>
      <vt:lpstr>Statistical results of normalized depositon for Haiyang NPP</vt:lpstr>
      <vt:lpstr>Analysis of differences between Kori and Haiyang NPP</vt:lpstr>
      <vt:lpstr>Worst case scenario for YS (Haiyang NPP)</vt:lpstr>
      <vt:lpstr>Study for Hanbit NPP</vt:lpstr>
      <vt:lpstr>Source term</vt:lpstr>
      <vt:lpstr>Worst case scenario for YS (Hanbit NPP)</vt:lpstr>
      <vt:lpstr>Worst case scenarios for ES and ECS, Hanbit NPP</vt:lpstr>
      <vt:lpstr>Worst case scenario for YS+ECS+ES</vt:lpstr>
      <vt:lpstr>Comparing fallout from Kori, Hanbit, and  Haiyang NPPs</vt:lpstr>
      <vt:lpstr>Fuqing NPP</vt:lpstr>
      <vt:lpstr>Source term</vt:lpstr>
      <vt:lpstr>Source term</vt:lpstr>
      <vt:lpstr>Worst case scenarios (all – summer monsoon)</vt:lpstr>
      <vt:lpstr>Worst case scenario for all seas</vt:lpstr>
      <vt:lpstr>Conclusions from the study</vt:lpstr>
      <vt:lpstr>IV. Use of FLEXPART for inverse source term estimation problems </vt:lpstr>
      <vt:lpstr>Презентация PowerPoint</vt:lpstr>
      <vt:lpstr>Презентация PowerPoint</vt:lpstr>
      <vt:lpstr>Презентация PowerPoint</vt:lpstr>
      <vt:lpstr>Stations that detected Cs-137 from wildfires</vt:lpstr>
      <vt:lpstr>Different estimates of daily releases of Cs-137 from ChEZ</vt:lpstr>
      <vt:lpstr>Reasons for discrepancies between emission estimates</vt:lpstr>
      <vt:lpstr>Goals of this work</vt:lpstr>
      <vt:lpstr>Ensemble Iterative Source Inversion Method (EISIM)</vt:lpstr>
      <vt:lpstr>Generation of ensemble: variable input data</vt:lpstr>
      <vt:lpstr>Estimated emissions</vt:lpstr>
      <vt:lpstr>Range of NMSEs created by variable meteorology depending on other model parameters configuration</vt:lpstr>
      <vt:lpstr>Model vs obsevrations for ensemble average source estimation</vt:lpstr>
      <vt:lpstr>Influence of different parameters on total variance</vt:lpstr>
      <vt:lpstr>Time integrated concentration of Cs-137 for the whole simulation period (3-27.04.2020)</vt:lpstr>
      <vt:lpstr>Instantaneous concentrations of Cs-137</vt:lpstr>
      <vt:lpstr>Concentrations  of PM2.5 and Cs-137 in Kyiv</vt:lpstr>
      <vt:lpstr>Simulated plume on April 16 2020 created all sources (a) and by dust storm only (b)</vt:lpstr>
      <vt:lpstr>Conclusions from the study</vt:lpstr>
      <vt:lpstr>More detal:</vt:lpstr>
      <vt:lpstr>IV.2 FLEXPART-based pilot system for possible sources of radioactive air pollution analysis using inverse modeling</vt:lpstr>
      <vt:lpstr>An Actual Example</vt:lpstr>
      <vt:lpstr>Презентация PowerPoint</vt:lpstr>
      <vt:lpstr>The Purpose Of The Work</vt:lpstr>
      <vt:lpstr>Problem of inverse modeling</vt:lpstr>
      <vt:lpstr>Probability density function of source location (θ)</vt:lpstr>
      <vt:lpstr>How to evaluate concentration in measurement points for every possible source? (Adjoint equations)</vt:lpstr>
      <vt:lpstr>Then solve adjoint equation:</vt:lpstr>
      <vt:lpstr>Backward mode for FLEXPART calculations – sensitivity function с* (source-receptor) on the calculation grid</vt:lpstr>
      <vt:lpstr>Stages of inverse modeling</vt:lpstr>
      <vt:lpstr>SIMFLEX code</vt:lpstr>
      <vt:lpstr>Презентация PowerPoint</vt:lpstr>
      <vt:lpstr>Application Example</vt:lpstr>
      <vt:lpstr>Modeling the source of Ru-106 entered the atmosphere in 2017</vt:lpstr>
      <vt:lpstr>Entering the input data of measurements</vt:lpstr>
      <vt:lpstr>Output results</vt:lpstr>
      <vt:lpstr>Sensitivity function, calculated by solving backward equations of atmospheric transport  for Stockholm station </vt:lpstr>
      <vt:lpstr>Same as previous slide, but for El-Kuwait station</vt:lpstr>
      <vt:lpstr>Normalized correlation function </vt:lpstr>
      <vt:lpstr>Correlation function used as approximation of probability density distribution</vt:lpstr>
      <vt:lpstr>Release Start Time (in Hours from the Beginning of Model Calculation) </vt:lpstr>
      <vt:lpstr>Calculated Release Duration in Hours</vt:lpstr>
      <vt:lpstr>Total released mass in Becquerel depending on assumed source location</vt:lpstr>
      <vt:lpstr>Final remarks</vt:lpstr>
      <vt:lpstr>Thank you for attention!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Experience of use of FLEXPART atmospheric transport model for modeling of consequences of radiological accidents</dc:title>
  <dc:creator>ik</dc:creator>
  <cp:lastModifiedBy>ik</cp:lastModifiedBy>
  <cp:revision>243</cp:revision>
  <dcterms:created xsi:type="dcterms:W3CDTF">2025-04-17T07:53:16Z</dcterms:created>
  <dcterms:modified xsi:type="dcterms:W3CDTF">2025-04-24T01:49:10Z</dcterms:modified>
</cp:coreProperties>
</file>